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7" r:id="rId2"/>
    <p:sldId id="258" r:id="rId3"/>
    <p:sldId id="259" r:id="rId4"/>
    <p:sldId id="260" r:id="rId5"/>
    <p:sldId id="261" r:id="rId6"/>
    <p:sldId id="262" r:id="rId7"/>
    <p:sldId id="271" r:id="rId8"/>
    <p:sldId id="263" r:id="rId9"/>
    <p:sldId id="272" r:id="rId10"/>
    <p:sldId id="264" r:id="rId11"/>
    <p:sldId id="311" r:id="rId12"/>
    <p:sldId id="265" r:id="rId13"/>
    <p:sldId id="266" r:id="rId14"/>
    <p:sldId id="268" r:id="rId15"/>
    <p:sldId id="269" r:id="rId16"/>
    <p:sldId id="310" r:id="rId17"/>
    <p:sldId id="270" r:id="rId18"/>
    <p:sldId id="275" r:id="rId19"/>
    <p:sldId id="267" r:id="rId20"/>
    <p:sldId id="274" r:id="rId21"/>
    <p:sldId id="273" r:id="rId22"/>
    <p:sldId id="276" r:id="rId23"/>
    <p:sldId id="277" r:id="rId24"/>
    <p:sldId id="278" r:id="rId25"/>
    <p:sldId id="279" r:id="rId26"/>
    <p:sldId id="281" r:id="rId27"/>
    <p:sldId id="283" r:id="rId28"/>
    <p:sldId id="284" r:id="rId29"/>
    <p:sldId id="285" r:id="rId30"/>
    <p:sldId id="286" r:id="rId31"/>
    <p:sldId id="289" r:id="rId32"/>
    <p:sldId id="290" r:id="rId33"/>
    <p:sldId id="287" r:id="rId34"/>
    <p:sldId id="288" r:id="rId35"/>
    <p:sldId id="291" r:id="rId36"/>
    <p:sldId id="292" r:id="rId37"/>
    <p:sldId id="293" r:id="rId38"/>
    <p:sldId id="294" r:id="rId39"/>
    <p:sldId id="295" r:id="rId40"/>
    <p:sldId id="280" r:id="rId41"/>
    <p:sldId id="296" r:id="rId42"/>
    <p:sldId id="299" r:id="rId43"/>
    <p:sldId id="300" r:id="rId44"/>
    <p:sldId id="301" r:id="rId45"/>
    <p:sldId id="302" r:id="rId46"/>
    <p:sldId id="297" r:id="rId47"/>
    <p:sldId id="298" r:id="rId48"/>
    <p:sldId id="303" r:id="rId49"/>
    <p:sldId id="304" r:id="rId50"/>
    <p:sldId id="305" r:id="rId51"/>
    <p:sldId id="306" r:id="rId52"/>
    <p:sldId id="307" r:id="rId53"/>
    <p:sldId id="308" r:id="rId54"/>
    <p:sldId id="309" r:id="rId55"/>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83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986" autoAdjust="0"/>
    <p:restoredTop sz="94660"/>
  </p:normalViewPr>
  <p:slideViewPr>
    <p:cSldViewPr snapToGrid="0">
      <p:cViewPr varScale="1">
        <p:scale>
          <a:sx n="77" d="100"/>
          <a:sy n="77" d="100"/>
        </p:scale>
        <p:origin x="68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615207BC-B16B-49A5-BAE8-FC843520098B}" type="datetimeFigureOut">
              <a:rPr lang="he-IL" smtClean="0"/>
              <a:t>כ"ג/אדר א/תשפ"ב</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E36AC1FA-D18B-44DF-A096-F240FA8B1027}" type="slidenum">
              <a:rPr lang="he-IL" smtClean="0"/>
              <a:t>‹#›</a:t>
            </a:fld>
            <a:endParaRPr lang="he-IL"/>
          </a:p>
        </p:txBody>
      </p:sp>
    </p:spTree>
    <p:extLst>
      <p:ext uri="{BB962C8B-B14F-4D97-AF65-F5344CB8AC3E}">
        <p14:creationId xmlns:p14="http://schemas.microsoft.com/office/powerpoint/2010/main" val="4020098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615207BC-B16B-49A5-BAE8-FC843520098B}" type="datetimeFigureOut">
              <a:rPr lang="he-IL" smtClean="0"/>
              <a:t>כ"ג/אדר א/תשפ"ב</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E36AC1FA-D18B-44DF-A096-F240FA8B1027}" type="slidenum">
              <a:rPr lang="he-IL" smtClean="0"/>
              <a:t>‹#›</a:t>
            </a:fld>
            <a:endParaRPr lang="he-IL"/>
          </a:p>
        </p:txBody>
      </p:sp>
    </p:spTree>
    <p:extLst>
      <p:ext uri="{BB962C8B-B14F-4D97-AF65-F5344CB8AC3E}">
        <p14:creationId xmlns:p14="http://schemas.microsoft.com/office/powerpoint/2010/main" val="1815774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615207BC-B16B-49A5-BAE8-FC843520098B}" type="datetimeFigureOut">
              <a:rPr lang="he-IL" smtClean="0"/>
              <a:t>כ"ג/אדר א/תשפ"ב</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E36AC1FA-D18B-44DF-A096-F240FA8B1027}" type="slidenum">
              <a:rPr lang="he-IL" smtClean="0"/>
              <a:t>‹#›</a:t>
            </a:fld>
            <a:endParaRPr lang="he-IL"/>
          </a:p>
        </p:txBody>
      </p:sp>
    </p:spTree>
    <p:extLst>
      <p:ext uri="{BB962C8B-B14F-4D97-AF65-F5344CB8AC3E}">
        <p14:creationId xmlns:p14="http://schemas.microsoft.com/office/powerpoint/2010/main" val="4091406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615207BC-B16B-49A5-BAE8-FC843520098B}" type="datetimeFigureOut">
              <a:rPr lang="he-IL" smtClean="0"/>
              <a:t>כ"ג/אדר א/תשפ"ב</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E36AC1FA-D18B-44DF-A096-F240FA8B1027}" type="slidenum">
              <a:rPr lang="he-IL" smtClean="0"/>
              <a:t>‹#›</a:t>
            </a:fld>
            <a:endParaRPr lang="he-IL"/>
          </a:p>
        </p:txBody>
      </p:sp>
    </p:spTree>
    <p:extLst>
      <p:ext uri="{BB962C8B-B14F-4D97-AF65-F5344CB8AC3E}">
        <p14:creationId xmlns:p14="http://schemas.microsoft.com/office/powerpoint/2010/main" val="2561313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615207BC-B16B-49A5-BAE8-FC843520098B}" type="datetimeFigureOut">
              <a:rPr lang="he-IL" smtClean="0"/>
              <a:t>כ"ג/אדר א/תשפ"ב</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E36AC1FA-D18B-44DF-A096-F240FA8B1027}" type="slidenum">
              <a:rPr lang="he-IL" smtClean="0"/>
              <a:t>‹#›</a:t>
            </a:fld>
            <a:endParaRPr lang="he-IL"/>
          </a:p>
        </p:txBody>
      </p:sp>
    </p:spTree>
    <p:extLst>
      <p:ext uri="{BB962C8B-B14F-4D97-AF65-F5344CB8AC3E}">
        <p14:creationId xmlns:p14="http://schemas.microsoft.com/office/powerpoint/2010/main" val="1934589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615207BC-B16B-49A5-BAE8-FC843520098B}" type="datetimeFigureOut">
              <a:rPr lang="he-IL" smtClean="0"/>
              <a:t>כ"ג/אדר א/תשפ"ב</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E36AC1FA-D18B-44DF-A096-F240FA8B1027}" type="slidenum">
              <a:rPr lang="he-IL" smtClean="0"/>
              <a:t>‹#›</a:t>
            </a:fld>
            <a:endParaRPr lang="he-IL"/>
          </a:p>
        </p:txBody>
      </p:sp>
    </p:spTree>
    <p:extLst>
      <p:ext uri="{BB962C8B-B14F-4D97-AF65-F5344CB8AC3E}">
        <p14:creationId xmlns:p14="http://schemas.microsoft.com/office/powerpoint/2010/main" val="3569064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615207BC-B16B-49A5-BAE8-FC843520098B}" type="datetimeFigureOut">
              <a:rPr lang="he-IL" smtClean="0"/>
              <a:t>כ"ג/אדר א/תשפ"ב</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E36AC1FA-D18B-44DF-A096-F240FA8B1027}" type="slidenum">
              <a:rPr lang="he-IL" smtClean="0"/>
              <a:t>‹#›</a:t>
            </a:fld>
            <a:endParaRPr lang="he-IL"/>
          </a:p>
        </p:txBody>
      </p:sp>
    </p:spTree>
    <p:extLst>
      <p:ext uri="{BB962C8B-B14F-4D97-AF65-F5344CB8AC3E}">
        <p14:creationId xmlns:p14="http://schemas.microsoft.com/office/powerpoint/2010/main" val="2611981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615207BC-B16B-49A5-BAE8-FC843520098B}" type="datetimeFigureOut">
              <a:rPr lang="he-IL" smtClean="0"/>
              <a:t>כ"ג/אדר א/תשפ"ב</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E36AC1FA-D18B-44DF-A096-F240FA8B1027}" type="slidenum">
              <a:rPr lang="he-IL" smtClean="0"/>
              <a:t>‹#›</a:t>
            </a:fld>
            <a:endParaRPr lang="he-IL"/>
          </a:p>
        </p:txBody>
      </p:sp>
    </p:spTree>
    <p:extLst>
      <p:ext uri="{BB962C8B-B14F-4D97-AF65-F5344CB8AC3E}">
        <p14:creationId xmlns:p14="http://schemas.microsoft.com/office/powerpoint/2010/main" val="2584046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615207BC-B16B-49A5-BAE8-FC843520098B}" type="datetimeFigureOut">
              <a:rPr lang="he-IL" smtClean="0"/>
              <a:t>כ"ג/אדר א/תשפ"ב</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E36AC1FA-D18B-44DF-A096-F240FA8B1027}" type="slidenum">
              <a:rPr lang="he-IL" smtClean="0"/>
              <a:t>‹#›</a:t>
            </a:fld>
            <a:endParaRPr lang="he-IL"/>
          </a:p>
        </p:txBody>
      </p:sp>
    </p:spTree>
    <p:extLst>
      <p:ext uri="{BB962C8B-B14F-4D97-AF65-F5344CB8AC3E}">
        <p14:creationId xmlns:p14="http://schemas.microsoft.com/office/powerpoint/2010/main" val="219789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615207BC-B16B-49A5-BAE8-FC843520098B}" type="datetimeFigureOut">
              <a:rPr lang="he-IL" smtClean="0"/>
              <a:t>כ"ג/אדר א/תשפ"ב</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E36AC1FA-D18B-44DF-A096-F240FA8B1027}" type="slidenum">
              <a:rPr lang="he-IL" smtClean="0"/>
              <a:t>‹#›</a:t>
            </a:fld>
            <a:endParaRPr lang="he-IL"/>
          </a:p>
        </p:txBody>
      </p:sp>
    </p:spTree>
    <p:extLst>
      <p:ext uri="{BB962C8B-B14F-4D97-AF65-F5344CB8AC3E}">
        <p14:creationId xmlns:p14="http://schemas.microsoft.com/office/powerpoint/2010/main" val="1783025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615207BC-B16B-49A5-BAE8-FC843520098B}" type="datetimeFigureOut">
              <a:rPr lang="he-IL" smtClean="0"/>
              <a:t>כ"ג/אדר א/תשפ"ב</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E36AC1FA-D18B-44DF-A096-F240FA8B1027}" type="slidenum">
              <a:rPr lang="he-IL" smtClean="0"/>
              <a:t>‹#›</a:t>
            </a:fld>
            <a:endParaRPr lang="he-IL"/>
          </a:p>
        </p:txBody>
      </p:sp>
    </p:spTree>
    <p:extLst>
      <p:ext uri="{BB962C8B-B14F-4D97-AF65-F5344CB8AC3E}">
        <p14:creationId xmlns:p14="http://schemas.microsoft.com/office/powerpoint/2010/main" val="3779665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15207BC-B16B-49A5-BAE8-FC843520098B}" type="datetimeFigureOut">
              <a:rPr lang="he-IL" smtClean="0"/>
              <a:t>כ"ג/אדר א/תשפ"ב</a:t>
            </a:fld>
            <a:endParaRPr lang="he-IL"/>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36AC1FA-D18B-44DF-A096-F240FA8B1027}" type="slidenum">
              <a:rPr lang="he-IL" smtClean="0"/>
              <a:t>‹#›</a:t>
            </a:fld>
            <a:endParaRPr lang="he-IL"/>
          </a:p>
        </p:txBody>
      </p:sp>
    </p:spTree>
    <p:extLst>
      <p:ext uri="{BB962C8B-B14F-4D97-AF65-F5344CB8AC3E}">
        <p14:creationId xmlns:p14="http://schemas.microsoft.com/office/powerpoint/2010/main" val="360865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youtu.be/czrOTtdSiZU" TargetMode="External"/><Relationship Id="rId2" Type="http://schemas.openxmlformats.org/officeDocument/2006/relationships/slide" Target="slide1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youtu.be/YCahWZFgUmU"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hyperlink" Target="https://youtu.be/V9o6I6xSQrw" TargetMode="External"/><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hyperlink" Target="https://youtu.be/P9nAVStEFPI"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תרשים זרימה: תהליך 1"/>
          <p:cNvSpPr/>
          <p:nvPr/>
        </p:nvSpPr>
        <p:spPr>
          <a:xfrm>
            <a:off x="2766520" y="2305706"/>
            <a:ext cx="6362700" cy="2760280"/>
          </a:xfrm>
          <a:prstGeom prst="flowChartProcess">
            <a:avLst/>
          </a:prstGeom>
          <a:solidFill>
            <a:srgbClr val="AD83AD">
              <a:alpha val="84000"/>
            </a:srgbClr>
          </a:solidFill>
          <a:ln w="38100"/>
          <a:effectLst>
            <a:softEdge rad="31750"/>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8000" b="1" dirty="0">
                <a:solidFill>
                  <a:schemeClr val="tx2">
                    <a:lumMod val="40000"/>
                    <a:lumOff val="60000"/>
                  </a:schemeClr>
                </a:solidFill>
                <a:effectLst>
                  <a:outerShdw blurRad="38100" dist="38100" dir="2700000" algn="tl">
                    <a:srgbClr val="000000">
                      <a:alpha val="43137"/>
                    </a:srgbClr>
                  </a:outerShdw>
                </a:effectLst>
              </a:rPr>
              <a:t>האוכלוסייה</a:t>
            </a:r>
          </a:p>
        </p:txBody>
      </p:sp>
      <p:pic>
        <p:nvPicPr>
          <p:cNvPr id="3" name="תמונה 2"/>
          <p:cNvPicPr>
            <a:picLocks noChangeAspect="1"/>
          </p:cNvPicPr>
          <p:nvPr/>
        </p:nvPicPr>
        <p:blipFill>
          <a:blip r:embed="rId3"/>
          <a:stretch>
            <a:fillRect/>
          </a:stretch>
        </p:blipFill>
        <p:spPr>
          <a:xfrm>
            <a:off x="2850603" y="2480141"/>
            <a:ext cx="1109568" cy="1030313"/>
          </a:xfrm>
          <a:prstGeom prst="rect">
            <a:avLst/>
          </a:prstGeom>
        </p:spPr>
      </p:pic>
    </p:spTree>
    <p:extLst>
      <p:ext uri="{BB962C8B-B14F-4D97-AF65-F5344CB8AC3E}">
        <p14:creationId xmlns:p14="http://schemas.microsoft.com/office/powerpoint/2010/main" val="1398287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AD83AD">
            <a:alpha val="45000"/>
          </a:srgbClr>
        </a:solidFill>
        <a:effectLst/>
      </p:bgPr>
    </p:bg>
    <p:spTree>
      <p:nvGrpSpPr>
        <p:cNvPr id="1" name=""/>
        <p:cNvGrpSpPr/>
        <p:nvPr/>
      </p:nvGrpSpPr>
      <p:grpSpPr>
        <a:xfrm>
          <a:off x="0" y="0"/>
          <a:ext cx="0" cy="0"/>
          <a:chOff x="0" y="0"/>
          <a:chExt cx="0" cy="0"/>
        </a:xfrm>
      </p:grpSpPr>
      <p:sp>
        <p:nvSpPr>
          <p:cNvPr id="2" name="תרשים זרימה: תהליך 1"/>
          <p:cNvSpPr/>
          <p:nvPr/>
        </p:nvSpPr>
        <p:spPr>
          <a:xfrm>
            <a:off x="0" y="0"/>
            <a:ext cx="7872248" cy="1098331"/>
          </a:xfrm>
          <a:prstGeom prst="flowChartProcess">
            <a:avLst/>
          </a:prstGeom>
          <a:solidFill>
            <a:srgbClr val="AD83AD">
              <a:alpha val="84000"/>
            </a:srgbClr>
          </a:solidFill>
          <a:ln w="38100"/>
          <a:effectLst>
            <a:softEdge rad="31750"/>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8000" b="1" dirty="0">
                <a:solidFill>
                  <a:schemeClr val="tx2">
                    <a:lumMod val="40000"/>
                    <a:lumOff val="60000"/>
                  </a:schemeClr>
                </a:solidFill>
                <a:effectLst>
                  <a:outerShdw blurRad="38100" dist="38100" dir="2700000" algn="tl">
                    <a:srgbClr val="000000">
                      <a:alpha val="43137"/>
                    </a:srgbClr>
                  </a:outerShdw>
                </a:effectLst>
              </a:rPr>
              <a:t>תוחלת חיים</a:t>
            </a:r>
          </a:p>
        </p:txBody>
      </p:sp>
      <p:sp>
        <p:nvSpPr>
          <p:cNvPr id="4" name="מלבן 3"/>
          <p:cNvSpPr/>
          <p:nvPr/>
        </p:nvSpPr>
        <p:spPr>
          <a:xfrm>
            <a:off x="1923392" y="2433173"/>
            <a:ext cx="8639503" cy="1938992"/>
          </a:xfrm>
          <a:prstGeom prst="rect">
            <a:avLst/>
          </a:prstGeom>
        </p:spPr>
        <p:txBody>
          <a:bodyPr wrap="square">
            <a:spAutoFit/>
          </a:bodyPr>
          <a:lstStyle/>
          <a:p>
            <a:r>
              <a:rPr lang="he-IL" sz="4000" b="1" dirty="0">
                <a:effectLst>
                  <a:outerShdw blurRad="38100" dist="38100" dir="2700000" algn="tl">
                    <a:srgbClr val="000000">
                      <a:alpha val="43137"/>
                    </a:srgbClr>
                  </a:outerShdw>
                </a:effectLst>
              </a:rPr>
              <a:t>תוחלת החיים היא מדד סטטיסטי לתוחלת הזמן שנותר לפרטים חיים מקבוצה נתונה להישאר בחיים בגיל כלשהו</a:t>
            </a:r>
          </a:p>
        </p:txBody>
      </p:sp>
      <p:pic>
        <p:nvPicPr>
          <p:cNvPr id="3" name="תמונה 2"/>
          <p:cNvPicPr>
            <a:picLocks noChangeAspect="1"/>
          </p:cNvPicPr>
          <p:nvPr/>
        </p:nvPicPr>
        <p:blipFill>
          <a:blip r:embed="rId2"/>
          <a:stretch>
            <a:fillRect/>
          </a:stretch>
        </p:blipFill>
        <p:spPr>
          <a:xfrm>
            <a:off x="191451" y="0"/>
            <a:ext cx="1109568" cy="1030313"/>
          </a:xfrm>
          <a:prstGeom prst="rect">
            <a:avLst/>
          </a:prstGeom>
        </p:spPr>
      </p:pic>
    </p:spTree>
    <p:extLst>
      <p:ext uri="{BB962C8B-B14F-4D97-AF65-F5344CB8AC3E}">
        <p14:creationId xmlns:p14="http://schemas.microsoft.com/office/powerpoint/2010/main" val="3469613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AD83AD">
            <a:alpha val="45000"/>
          </a:srgbClr>
        </a:solidFill>
        <a:effectLst/>
      </p:bgPr>
    </p:bg>
    <p:spTree>
      <p:nvGrpSpPr>
        <p:cNvPr id="1" name=""/>
        <p:cNvGrpSpPr/>
        <p:nvPr/>
      </p:nvGrpSpPr>
      <p:grpSpPr>
        <a:xfrm>
          <a:off x="0" y="0"/>
          <a:ext cx="0" cy="0"/>
          <a:chOff x="0" y="0"/>
          <a:chExt cx="0" cy="0"/>
        </a:xfrm>
      </p:grpSpPr>
      <p:sp>
        <p:nvSpPr>
          <p:cNvPr id="2" name="תרשים זרימה: תהליך 1"/>
          <p:cNvSpPr/>
          <p:nvPr/>
        </p:nvSpPr>
        <p:spPr>
          <a:xfrm>
            <a:off x="3009900" y="34008"/>
            <a:ext cx="9182100" cy="1098331"/>
          </a:xfrm>
          <a:prstGeom prst="flowChartProcess">
            <a:avLst/>
          </a:prstGeom>
          <a:solidFill>
            <a:srgbClr val="AD83AD">
              <a:alpha val="84000"/>
            </a:srgbClr>
          </a:solidFill>
          <a:ln w="38100"/>
          <a:effectLst>
            <a:softEdge rad="31750"/>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8000" b="1" dirty="0">
                <a:solidFill>
                  <a:schemeClr val="tx2">
                    <a:lumMod val="40000"/>
                    <a:lumOff val="60000"/>
                  </a:schemeClr>
                </a:solidFill>
                <a:effectLst>
                  <a:outerShdw blurRad="38100" dist="38100" dir="2700000" algn="tl">
                    <a:srgbClr val="000000">
                      <a:alpha val="43137"/>
                    </a:srgbClr>
                  </a:outerShdw>
                </a:effectLst>
              </a:rPr>
              <a:t>ממומנטום דמוגרפי</a:t>
            </a:r>
          </a:p>
        </p:txBody>
      </p:sp>
      <p:pic>
        <p:nvPicPr>
          <p:cNvPr id="3" name="תמונה 2"/>
          <p:cNvPicPr>
            <a:picLocks noChangeAspect="1"/>
          </p:cNvPicPr>
          <p:nvPr/>
        </p:nvPicPr>
        <p:blipFill>
          <a:blip r:embed="rId2"/>
          <a:stretch>
            <a:fillRect/>
          </a:stretch>
        </p:blipFill>
        <p:spPr>
          <a:xfrm>
            <a:off x="3226640" y="102026"/>
            <a:ext cx="1109568" cy="1030313"/>
          </a:xfrm>
          <a:prstGeom prst="rect">
            <a:avLst/>
          </a:prstGeom>
        </p:spPr>
      </p:pic>
      <p:sp>
        <p:nvSpPr>
          <p:cNvPr id="5" name="מלבן 4"/>
          <p:cNvSpPr/>
          <p:nvPr/>
        </p:nvSpPr>
        <p:spPr>
          <a:xfrm>
            <a:off x="0" y="1795760"/>
            <a:ext cx="11849099" cy="4247317"/>
          </a:xfrm>
          <a:prstGeom prst="rect">
            <a:avLst/>
          </a:prstGeom>
        </p:spPr>
        <p:txBody>
          <a:bodyPr wrap="square">
            <a:spAutoFit/>
          </a:bodyPr>
          <a:lstStyle/>
          <a:p>
            <a:r>
              <a:rPr lang="he-IL" sz="5400" b="1" dirty="0">
                <a:effectLst>
                  <a:outerShdw blurRad="38100" dist="38100" dir="2700000" algn="tl">
                    <a:srgbClr val="000000">
                      <a:alpha val="43137"/>
                    </a:srgbClr>
                  </a:outerShdw>
                </a:effectLst>
              </a:rPr>
              <a:t>הוא תופעה דמוגרפית שבה באוכלוסייה מסוימת, למרות ששיעור הפריון יורד בחדות (נשים יולדות בממוצע פחות ילדים), אין ירידה מקבילה במספר הלידות ומכאן שהריבוי הטבעי ממשיך לעלות</a:t>
            </a:r>
            <a:endParaRPr lang="he-IL" sz="5400" dirty="0"/>
          </a:p>
        </p:txBody>
      </p:sp>
    </p:spTree>
    <p:extLst>
      <p:ext uri="{BB962C8B-B14F-4D97-AF65-F5344CB8AC3E}">
        <p14:creationId xmlns:p14="http://schemas.microsoft.com/office/powerpoint/2010/main" val="371335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AD83AD">
            <a:alpha val="45000"/>
          </a:srgbClr>
        </a:solidFill>
        <a:effectLst/>
      </p:bgPr>
    </p:bg>
    <p:spTree>
      <p:nvGrpSpPr>
        <p:cNvPr id="1" name=""/>
        <p:cNvGrpSpPr/>
        <p:nvPr/>
      </p:nvGrpSpPr>
      <p:grpSpPr>
        <a:xfrm>
          <a:off x="0" y="0"/>
          <a:ext cx="0" cy="0"/>
          <a:chOff x="0" y="0"/>
          <a:chExt cx="0" cy="0"/>
        </a:xfrm>
      </p:grpSpPr>
      <p:sp>
        <p:nvSpPr>
          <p:cNvPr id="2" name="תרשים זרימה: תהליך 1"/>
          <p:cNvSpPr/>
          <p:nvPr/>
        </p:nvSpPr>
        <p:spPr>
          <a:xfrm>
            <a:off x="1103586" y="31531"/>
            <a:ext cx="9270124" cy="1098331"/>
          </a:xfrm>
          <a:prstGeom prst="flowChartProcess">
            <a:avLst/>
          </a:prstGeom>
          <a:solidFill>
            <a:srgbClr val="AD83AD">
              <a:alpha val="84000"/>
            </a:srgbClr>
          </a:solidFill>
          <a:ln w="38100"/>
          <a:effectLst>
            <a:softEdge rad="31750"/>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8000" b="1" dirty="0">
                <a:solidFill>
                  <a:schemeClr val="tx2">
                    <a:lumMod val="40000"/>
                    <a:lumOff val="60000"/>
                  </a:schemeClr>
                </a:solidFill>
                <a:effectLst>
                  <a:outerShdw blurRad="38100" dist="38100" dir="2700000" algn="tl">
                    <a:srgbClr val="000000">
                      <a:alpha val="43137"/>
                    </a:srgbClr>
                  </a:outerShdw>
                </a:effectLst>
              </a:rPr>
              <a:t>פירמידת גילים</a:t>
            </a:r>
          </a:p>
        </p:txBody>
      </p:sp>
      <p:sp>
        <p:nvSpPr>
          <p:cNvPr id="3" name="מלבן 2">
            <a:hlinkClick r:id="rId2" action="ppaction://hlinksldjump"/>
          </p:cNvPr>
          <p:cNvSpPr/>
          <p:nvPr/>
        </p:nvSpPr>
        <p:spPr>
          <a:xfrm>
            <a:off x="2617076" y="3244334"/>
            <a:ext cx="6863255" cy="707886"/>
          </a:xfrm>
          <a:prstGeom prst="rect">
            <a:avLst/>
          </a:prstGeom>
        </p:spPr>
        <p:txBody>
          <a:bodyPr wrap="square">
            <a:spAutoFit/>
          </a:bodyPr>
          <a:lstStyle/>
          <a:p>
            <a:r>
              <a:rPr lang="en-US" sz="4000" b="1" dirty="0">
                <a:effectLst>
                  <a:outerShdw blurRad="38100" dist="38100" dir="2700000" algn="tl">
                    <a:srgbClr val="000000">
                      <a:alpha val="43137"/>
                    </a:srgbClr>
                  </a:outerShdw>
                </a:effectLst>
                <a:hlinkClick r:id="rId3"/>
              </a:rPr>
              <a:t>https://youtu.be/czrOTtdSiZU</a:t>
            </a:r>
            <a:endParaRPr lang="he-IL" sz="4000" b="1" dirty="0">
              <a:effectLst>
                <a:outerShdw blurRad="38100" dist="38100" dir="2700000" algn="tl">
                  <a:srgbClr val="000000">
                    <a:alpha val="43137"/>
                  </a:srgbClr>
                </a:outerShdw>
              </a:effectLst>
            </a:endParaRPr>
          </a:p>
        </p:txBody>
      </p:sp>
      <p:pic>
        <p:nvPicPr>
          <p:cNvPr id="4" name="תמונה 3"/>
          <p:cNvPicPr>
            <a:picLocks noChangeAspect="1"/>
          </p:cNvPicPr>
          <p:nvPr/>
        </p:nvPicPr>
        <p:blipFill>
          <a:blip r:embed="rId4"/>
          <a:stretch>
            <a:fillRect/>
          </a:stretch>
        </p:blipFill>
        <p:spPr>
          <a:xfrm>
            <a:off x="1429407" y="128491"/>
            <a:ext cx="904409" cy="904409"/>
          </a:xfrm>
          <a:prstGeom prst="rect">
            <a:avLst/>
          </a:prstGeom>
        </p:spPr>
      </p:pic>
    </p:spTree>
    <p:extLst>
      <p:ext uri="{BB962C8B-B14F-4D97-AF65-F5344CB8AC3E}">
        <p14:creationId xmlns:p14="http://schemas.microsoft.com/office/powerpoint/2010/main" val="937435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AD83AD">
            <a:alpha val="45000"/>
          </a:srgbClr>
        </a:solidFill>
        <a:effectLst/>
      </p:bgPr>
    </p:bg>
    <p:spTree>
      <p:nvGrpSpPr>
        <p:cNvPr id="1" name=""/>
        <p:cNvGrpSpPr/>
        <p:nvPr/>
      </p:nvGrpSpPr>
      <p:grpSpPr>
        <a:xfrm>
          <a:off x="0" y="0"/>
          <a:ext cx="0" cy="0"/>
          <a:chOff x="0" y="0"/>
          <a:chExt cx="0" cy="0"/>
        </a:xfrm>
      </p:grpSpPr>
      <p:sp>
        <p:nvSpPr>
          <p:cNvPr id="2" name="תרשים זרימה: תהליך 1"/>
          <p:cNvSpPr/>
          <p:nvPr/>
        </p:nvSpPr>
        <p:spPr>
          <a:xfrm>
            <a:off x="1566042" y="31531"/>
            <a:ext cx="8965324" cy="1098331"/>
          </a:xfrm>
          <a:prstGeom prst="flowChartProcess">
            <a:avLst/>
          </a:prstGeom>
          <a:solidFill>
            <a:srgbClr val="AD83AD">
              <a:alpha val="84000"/>
            </a:srgbClr>
          </a:solidFill>
          <a:ln w="38100"/>
          <a:effectLst>
            <a:softEdge rad="31750"/>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8000" b="1" dirty="0">
                <a:solidFill>
                  <a:schemeClr val="tx2">
                    <a:lumMod val="40000"/>
                    <a:lumOff val="60000"/>
                  </a:schemeClr>
                </a:solidFill>
                <a:effectLst>
                  <a:outerShdw blurRad="38100" dist="38100" dir="2700000" algn="tl">
                    <a:srgbClr val="000000">
                      <a:alpha val="43137"/>
                    </a:srgbClr>
                  </a:outerShdw>
                </a:effectLst>
              </a:rPr>
              <a:t>פירמידת גילים</a:t>
            </a:r>
          </a:p>
        </p:txBody>
      </p:sp>
      <p:sp>
        <p:nvSpPr>
          <p:cNvPr id="4" name="מלבן 3"/>
          <p:cNvSpPr/>
          <p:nvPr/>
        </p:nvSpPr>
        <p:spPr>
          <a:xfrm>
            <a:off x="2262923" y="3202293"/>
            <a:ext cx="7324057" cy="707886"/>
          </a:xfrm>
          <a:prstGeom prst="rect">
            <a:avLst/>
          </a:prstGeom>
        </p:spPr>
        <p:txBody>
          <a:bodyPr wrap="none">
            <a:spAutoFit/>
          </a:bodyPr>
          <a:lstStyle/>
          <a:p>
            <a:r>
              <a:rPr lang="en-US" sz="4000" b="1" dirty="0">
                <a:effectLst>
                  <a:outerShdw blurRad="38100" dist="38100" dir="2700000" algn="tl">
                    <a:srgbClr val="000000">
                      <a:alpha val="43137"/>
                    </a:srgbClr>
                  </a:outerShdw>
                </a:effectLst>
                <a:hlinkClick r:id="rId2"/>
              </a:rPr>
              <a:t>https://youtu.be/YCahWZFgUmU</a:t>
            </a:r>
            <a:endParaRPr lang="he-IL" sz="4000" b="1" dirty="0">
              <a:effectLst>
                <a:outerShdw blurRad="38100" dist="38100" dir="2700000" algn="tl">
                  <a:srgbClr val="000000">
                    <a:alpha val="43137"/>
                  </a:srgbClr>
                </a:outerShdw>
              </a:effectLst>
            </a:endParaRPr>
          </a:p>
        </p:txBody>
      </p:sp>
      <p:pic>
        <p:nvPicPr>
          <p:cNvPr id="3" name="תמונה 2"/>
          <p:cNvPicPr>
            <a:picLocks noChangeAspect="1"/>
          </p:cNvPicPr>
          <p:nvPr/>
        </p:nvPicPr>
        <p:blipFill>
          <a:blip r:embed="rId3"/>
          <a:stretch>
            <a:fillRect/>
          </a:stretch>
        </p:blipFill>
        <p:spPr>
          <a:xfrm>
            <a:off x="2001962" y="180806"/>
            <a:ext cx="799780" cy="799780"/>
          </a:xfrm>
          <a:prstGeom prst="rect">
            <a:avLst/>
          </a:prstGeom>
        </p:spPr>
      </p:pic>
    </p:spTree>
    <p:extLst>
      <p:ext uri="{BB962C8B-B14F-4D97-AF65-F5344CB8AC3E}">
        <p14:creationId xmlns:p14="http://schemas.microsoft.com/office/powerpoint/2010/main" val="3715080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תרשים זרימה: תהליך 1"/>
          <p:cNvSpPr/>
          <p:nvPr/>
        </p:nvSpPr>
        <p:spPr>
          <a:xfrm>
            <a:off x="493986" y="-31531"/>
            <a:ext cx="9480331" cy="1008993"/>
          </a:xfrm>
          <a:prstGeom prst="flowChartProcess">
            <a:avLst/>
          </a:prstGeom>
          <a:solidFill>
            <a:srgbClr val="AD83AD">
              <a:alpha val="84000"/>
            </a:srgbClr>
          </a:solidFill>
          <a:ln w="38100"/>
          <a:effectLst>
            <a:softEdge rad="31750"/>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4000" b="1" dirty="0">
                <a:solidFill>
                  <a:schemeClr val="tx2">
                    <a:lumMod val="40000"/>
                    <a:lumOff val="60000"/>
                  </a:schemeClr>
                </a:solidFill>
                <a:effectLst>
                  <a:outerShdw blurRad="38100" dist="38100" dir="2700000" algn="tl">
                    <a:srgbClr val="000000">
                      <a:alpha val="43137"/>
                    </a:srgbClr>
                  </a:outerShdw>
                </a:effectLst>
              </a:rPr>
              <a:t>פירמידת גילים של מדינה מתפתחת</a:t>
            </a:r>
          </a:p>
        </p:txBody>
      </p:sp>
      <p:pic>
        <p:nvPicPr>
          <p:cNvPr id="3" name="תמונה 2"/>
          <p:cNvPicPr>
            <a:picLocks noChangeAspect="1"/>
          </p:cNvPicPr>
          <p:nvPr/>
        </p:nvPicPr>
        <p:blipFill>
          <a:blip r:embed="rId3"/>
          <a:stretch>
            <a:fillRect/>
          </a:stretch>
        </p:blipFill>
        <p:spPr>
          <a:xfrm>
            <a:off x="622375" y="45907"/>
            <a:ext cx="919816" cy="854115"/>
          </a:xfrm>
          <a:prstGeom prst="rect">
            <a:avLst/>
          </a:prstGeom>
        </p:spPr>
      </p:pic>
    </p:spTree>
    <p:extLst>
      <p:ext uri="{BB962C8B-B14F-4D97-AF65-F5344CB8AC3E}">
        <p14:creationId xmlns:p14="http://schemas.microsoft.com/office/powerpoint/2010/main" val="1289766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תרשים זרימה: תהליך 1"/>
          <p:cNvSpPr/>
          <p:nvPr/>
        </p:nvSpPr>
        <p:spPr>
          <a:xfrm>
            <a:off x="1650124" y="-31531"/>
            <a:ext cx="9595945" cy="1061545"/>
          </a:xfrm>
          <a:prstGeom prst="flowChartProcess">
            <a:avLst/>
          </a:prstGeom>
          <a:solidFill>
            <a:srgbClr val="AD83AD">
              <a:alpha val="84000"/>
            </a:srgbClr>
          </a:solidFill>
          <a:ln w="38100"/>
          <a:effectLst>
            <a:softEdge rad="31750"/>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4000" b="1" dirty="0">
                <a:solidFill>
                  <a:schemeClr val="tx2">
                    <a:lumMod val="40000"/>
                    <a:lumOff val="60000"/>
                  </a:schemeClr>
                </a:solidFill>
                <a:effectLst>
                  <a:outerShdw blurRad="38100" dist="38100" dir="2700000" algn="tl">
                    <a:srgbClr val="000000">
                      <a:alpha val="43137"/>
                    </a:srgbClr>
                  </a:outerShdw>
                </a:effectLst>
              </a:rPr>
              <a:t>פירמידת גילים של מדינה מפותחת</a:t>
            </a:r>
          </a:p>
        </p:txBody>
      </p:sp>
      <p:pic>
        <p:nvPicPr>
          <p:cNvPr id="3" name="תמונה 2"/>
          <p:cNvPicPr>
            <a:picLocks noChangeAspect="1"/>
          </p:cNvPicPr>
          <p:nvPr/>
        </p:nvPicPr>
        <p:blipFill>
          <a:blip r:embed="rId3"/>
          <a:stretch>
            <a:fillRect/>
          </a:stretch>
        </p:blipFill>
        <p:spPr>
          <a:xfrm>
            <a:off x="1810043" y="47146"/>
            <a:ext cx="973742" cy="904189"/>
          </a:xfrm>
          <a:prstGeom prst="rect">
            <a:avLst/>
          </a:prstGeom>
        </p:spPr>
      </p:pic>
    </p:spTree>
    <p:extLst>
      <p:ext uri="{BB962C8B-B14F-4D97-AF65-F5344CB8AC3E}">
        <p14:creationId xmlns:p14="http://schemas.microsoft.com/office/powerpoint/2010/main" val="3123287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AD83AD">
            <a:alpha val="45000"/>
          </a:srgbClr>
        </a:solidFill>
        <a:effectLst/>
      </p:bgPr>
    </p:bg>
    <p:spTree>
      <p:nvGrpSpPr>
        <p:cNvPr id="1" name=""/>
        <p:cNvGrpSpPr/>
        <p:nvPr/>
      </p:nvGrpSpPr>
      <p:grpSpPr>
        <a:xfrm>
          <a:off x="0" y="0"/>
          <a:ext cx="0" cy="0"/>
          <a:chOff x="0" y="0"/>
          <a:chExt cx="0" cy="0"/>
        </a:xfrm>
      </p:grpSpPr>
      <p:sp>
        <p:nvSpPr>
          <p:cNvPr id="2" name="תרשים זרימה: תהליך 1"/>
          <p:cNvSpPr/>
          <p:nvPr/>
        </p:nvSpPr>
        <p:spPr>
          <a:xfrm>
            <a:off x="1566042" y="31531"/>
            <a:ext cx="8965324" cy="1098331"/>
          </a:xfrm>
          <a:prstGeom prst="flowChartProcess">
            <a:avLst/>
          </a:prstGeom>
          <a:solidFill>
            <a:srgbClr val="AD83AD">
              <a:alpha val="84000"/>
            </a:srgbClr>
          </a:solidFill>
          <a:ln w="38100"/>
          <a:effectLst>
            <a:softEdge rad="31750"/>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8000" b="1" dirty="0">
                <a:solidFill>
                  <a:schemeClr val="tx2">
                    <a:lumMod val="40000"/>
                    <a:lumOff val="60000"/>
                  </a:schemeClr>
                </a:solidFill>
                <a:effectLst>
                  <a:outerShdw blurRad="38100" dist="38100" dir="2700000" algn="tl">
                    <a:srgbClr val="000000">
                      <a:alpha val="43137"/>
                    </a:srgbClr>
                  </a:outerShdw>
                </a:effectLst>
              </a:rPr>
              <a:t>פירמידת גילים</a:t>
            </a:r>
          </a:p>
        </p:txBody>
      </p:sp>
      <p:pic>
        <p:nvPicPr>
          <p:cNvPr id="3" name="תמונה 2"/>
          <p:cNvPicPr>
            <a:picLocks noChangeAspect="1"/>
          </p:cNvPicPr>
          <p:nvPr/>
        </p:nvPicPr>
        <p:blipFill>
          <a:blip r:embed="rId2"/>
          <a:stretch>
            <a:fillRect/>
          </a:stretch>
        </p:blipFill>
        <p:spPr>
          <a:xfrm>
            <a:off x="2001962" y="180806"/>
            <a:ext cx="799780" cy="799780"/>
          </a:xfrm>
          <a:prstGeom prst="rect">
            <a:avLst/>
          </a:prstGeom>
        </p:spPr>
      </p:pic>
      <p:sp>
        <p:nvSpPr>
          <p:cNvPr id="5" name="מלבן 4"/>
          <p:cNvSpPr/>
          <p:nvPr/>
        </p:nvSpPr>
        <p:spPr>
          <a:xfrm>
            <a:off x="1743173" y="3158609"/>
            <a:ext cx="8145756" cy="830997"/>
          </a:xfrm>
          <a:prstGeom prst="rect">
            <a:avLst/>
          </a:prstGeom>
        </p:spPr>
        <p:txBody>
          <a:bodyPr wrap="none">
            <a:spAutoFit/>
          </a:bodyPr>
          <a:lstStyle/>
          <a:p>
            <a:r>
              <a:rPr lang="en-US" sz="4800" b="1" dirty="0">
                <a:effectLst>
                  <a:outerShdw blurRad="38100" dist="38100" dir="2700000" algn="tl">
                    <a:srgbClr val="000000">
                      <a:alpha val="43137"/>
                    </a:srgbClr>
                  </a:outerShdw>
                </a:effectLst>
                <a:hlinkClick r:id="rId3" action="ppaction://hlinksldjump"/>
              </a:rPr>
              <a:t>https://youtu.be/BhKfIMqs_8k</a:t>
            </a:r>
            <a:endParaRPr lang="he-IL"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74949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תרשים זרימה: תהליך 1"/>
          <p:cNvSpPr/>
          <p:nvPr/>
        </p:nvSpPr>
        <p:spPr>
          <a:xfrm>
            <a:off x="1902372" y="-31531"/>
            <a:ext cx="9680027" cy="1061545"/>
          </a:xfrm>
          <a:prstGeom prst="flowChartProcess">
            <a:avLst/>
          </a:prstGeom>
          <a:solidFill>
            <a:srgbClr val="AD83AD">
              <a:alpha val="84000"/>
            </a:srgbClr>
          </a:solidFill>
          <a:ln w="38100"/>
          <a:effectLst>
            <a:softEdge rad="31750"/>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4000" b="1" dirty="0">
                <a:solidFill>
                  <a:schemeClr val="tx2">
                    <a:lumMod val="40000"/>
                    <a:lumOff val="60000"/>
                  </a:schemeClr>
                </a:solidFill>
                <a:effectLst>
                  <a:outerShdw blurRad="38100" dist="38100" dir="2700000" algn="tl">
                    <a:srgbClr val="000000">
                      <a:alpha val="43137"/>
                    </a:srgbClr>
                  </a:outerShdw>
                </a:effectLst>
              </a:rPr>
              <a:t>פירמידת גילים של מדינת נפט</a:t>
            </a:r>
          </a:p>
        </p:txBody>
      </p:sp>
      <p:pic>
        <p:nvPicPr>
          <p:cNvPr id="3" name="תמונה 2"/>
          <p:cNvPicPr>
            <a:picLocks noChangeAspect="1"/>
          </p:cNvPicPr>
          <p:nvPr/>
        </p:nvPicPr>
        <p:blipFill>
          <a:blip r:embed="rId3"/>
          <a:stretch>
            <a:fillRect/>
          </a:stretch>
        </p:blipFill>
        <p:spPr>
          <a:xfrm>
            <a:off x="2367091" y="30142"/>
            <a:ext cx="1010366" cy="938197"/>
          </a:xfrm>
          <a:prstGeom prst="rect">
            <a:avLst/>
          </a:prstGeom>
        </p:spPr>
      </p:pic>
    </p:spTree>
    <p:extLst>
      <p:ext uri="{BB962C8B-B14F-4D97-AF65-F5344CB8AC3E}">
        <p14:creationId xmlns:p14="http://schemas.microsoft.com/office/powerpoint/2010/main" val="34931768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AD83AD">
            <a:alpha val="45000"/>
          </a:srgbClr>
        </a:solidFill>
        <a:effectLst/>
      </p:bgPr>
    </p:bg>
    <p:spTree>
      <p:nvGrpSpPr>
        <p:cNvPr id="1" name=""/>
        <p:cNvGrpSpPr/>
        <p:nvPr/>
      </p:nvGrpSpPr>
      <p:grpSpPr>
        <a:xfrm>
          <a:off x="0" y="0"/>
          <a:ext cx="0" cy="0"/>
          <a:chOff x="0" y="0"/>
          <a:chExt cx="0" cy="0"/>
        </a:xfrm>
      </p:grpSpPr>
      <p:sp>
        <p:nvSpPr>
          <p:cNvPr id="2" name="תרשים זרימה: תהליך 1"/>
          <p:cNvSpPr/>
          <p:nvPr/>
        </p:nvSpPr>
        <p:spPr>
          <a:xfrm>
            <a:off x="1765739" y="31531"/>
            <a:ext cx="8723586" cy="1098331"/>
          </a:xfrm>
          <a:prstGeom prst="flowChartProcess">
            <a:avLst/>
          </a:prstGeom>
          <a:solidFill>
            <a:srgbClr val="AD83AD">
              <a:alpha val="84000"/>
            </a:srgbClr>
          </a:solidFill>
          <a:ln w="38100"/>
          <a:effectLst>
            <a:softEdge rad="31750"/>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8000" b="1" dirty="0">
                <a:solidFill>
                  <a:schemeClr val="tx2">
                    <a:lumMod val="40000"/>
                    <a:lumOff val="60000"/>
                  </a:schemeClr>
                </a:solidFill>
                <a:effectLst>
                  <a:outerShdw blurRad="38100" dist="38100" dir="2700000" algn="tl">
                    <a:srgbClr val="000000">
                      <a:alpha val="43137"/>
                    </a:srgbClr>
                  </a:outerShdw>
                </a:effectLst>
              </a:rPr>
              <a:t>פירמידת גילים</a:t>
            </a:r>
          </a:p>
        </p:txBody>
      </p:sp>
      <p:pic>
        <p:nvPicPr>
          <p:cNvPr id="3" name="תמונה 2"/>
          <p:cNvPicPr>
            <a:picLocks noChangeAspect="1"/>
          </p:cNvPicPr>
          <p:nvPr/>
        </p:nvPicPr>
        <p:blipFill>
          <a:blip r:embed="rId2"/>
          <a:stretch>
            <a:fillRect/>
          </a:stretch>
        </p:blipFill>
        <p:spPr>
          <a:xfrm>
            <a:off x="1864016" y="31531"/>
            <a:ext cx="1186774" cy="1005267"/>
          </a:xfrm>
          <a:prstGeom prst="rect">
            <a:avLst/>
          </a:prstGeom>
        </p:spPr>
      </p:pic>
      <p:pic>
        <p:nvPicPr>
          <p:cNvPr id="5" name="תמונה 4"/>
          <p:cNvPicPr>
            <a:picLocks noChangeAspect="1"/>
          </p:cNvPicPr>
          <p:nvPr/>
        </p:nvPicPr>
        <p:blipFill>
          <a:blip r:embed="rId3"/>
          <a:stretch>
            <a:fillRect/>
          </a:stretch>
        </p:blipFill>
        <p:spPr>
          <a:xfrm>
            <a:off x="3510455" y="1999593"/>
            <a:ext cx="3909848" cy="3909848"/>
          </a:xfrm>
          <a:prstGeom prst="rect">
            <a:avLst/>
          </a:prstGeom>
        </p:spPr>
      </p:pic>
    </p:spTree>
    <p:extLst>
      <p:ext uri="{BB962C8B-B14F-4D97-AF65-F5344CB8AC3E}">
        <p14:creationId xmlns:p14="http://schemas.microsoft.com/office/powerpoint/2010/main" val="39555221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AD83AD">
            <a:alpha val="45000"/>
          </a:srgbClr>
        </a:solidFill>
        <a:effectLst/>
      </p:bgPr>
    </p:bg>
    <p:spTree>
      <p:nvGrpSpPr>
        <p:cNvPr id="1" name=""/>
        <p:cNvGrpSpPr/>
        <p:nvPr/>
      </p:nvGrpSpPr>
      <p:grpSpPr>
        <a:xfrm>
          <a:off x="0" y="0"/>
          <a:ext cx="0" cy="0"/>
          <a:chOff x="0" y="0"/>
          <a:chExt cx="0" cy="0"/>
        </a:xfrm>
      </p:grpSpPr>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420" y="2312275"/>
            <a:ext cx="10468303" cy="3389585"/>
          </a:xfrm>
          <a:prstGeom prst="rect">
            <a:avLst/>
          </a:prstGeom>
          <a:scene3d>
            <a:camera prst="orthographicFront"/>
            <a:lightRig rig="threePt" dir="t"/>
          </a:scene3d>
          <a:sp3d extrusionH="76200" contourW="12700">
            <a:bevelT w="152400" h="50800" prst="softRound"/>
            <a:extrusionClr>
              <a:srgbClr val="7030A0"/>
            </a:extrusionClr>
            <a:contourClr>
              <a:srgbClr val="7030A0"/>
            </a:contourClr>
          </a:sp3d>
        </p:spPr>
      </p:pic>
      <p:sp>
        <p:nvSpPr>
          <p:cNvPr id="2" name="תרשים זרימה: תהליך 1"/>
          <p:cNvSpPr/>
          <p:nvPr/>
        </p:nvSpPr>
        <p:spPr>
          <a:xfrm>
            <a:off x="1082566" y="31531"/>
            <a:ext cx="9648495" cy="1098331"/>
          </a:xfrm>
          <a:prstGeom prst="flowChartProcess">
            <a:avLst/>
          </a:prstGeom>
          <a:solidFill>
            <a:srgbClr val="AD83AD">
              <a:alpha val="84000"/>
            </a:srgbClr>
          </a:solidFill>
          <a:ln w="38100"/>
          <a:effectLst>
            <a:softEdge rad="31750"/>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8000" b="1" dirty="0">
                <a:solidFill>
                  <a:schemeClr val="tx2">
                    <a:lumMod val="40000"/>
                    <a:lumOff val="60000"/>
                  </a:schemeClr>
                </a:solidFill>
                <a:effectLst>
                  <a:outerShdw blurRad="38100" dist="38100" dir="2700000" algn="tl">
                    <a:srgbClr val="000000">
                      <a:alpha val="43137"/>
                    </a:srgbClr>
                  </a:outerShdw>
                </a:effectLst>
              </a:rPr>
              <a:t>המודל הדמוגרפי</a:t>
            </a:r>
          </a:p>
        </p:txBody>
      </p:sp>
      <p:pic>
        <p:nvPicPr>
          <p:cNvPr id="4" name="תמונה 3"/>
          <p:cNvPicPr>
            <a:picLocks noChangeAspect="1"/>
          </p:cNvPicPr>
          <p:nvPr/>
        </p:nvPicPr>
        <p:blipFill>
          <a:blip r:embed="rId3"/>
          <a:stretch>
            <a:fillRect/>
          </a:stretch>
        </p:blipFill>
        <p:spPr>
          <a:xfrm>
            <a:off x="1189933" y="65539"/>
            <a:ext cx="1109568" cy="1030313"/>
          </a:xfrm>
          <a:prstGeom prst="rect">
            <a:avLst/>
          </a:prstGeom>
        </p:spPr>
      </p:pic>
    </p:spTree>
    <p:extLst>
      <p:ext uri="{BB962C8B-B14F-4D97-AF65-F5344CB8AC3E}">
        <p14:creationId xmlns:p14="http://schemas.microsoft.com/office/powerpoint/2010/main" val="1375125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תרשים זרימה: תהליך 1"/>
          <p:cNvSpPr/>
          <p:nvPr/>
        </p:nvSpPr>
        <p:spPr>
          <a:xfrm>
            <a:off x="-262758" y="5297213"/>
            <a:ext cx="12454758" cy="1644869"/>
          </a:xfrm>
          <a:prstGeom prst="flowChartProcess">
            <a:avLst/>
          </a:prstGeom>
          <a:solidFill>
            <a:srgbClr val="AD83AD">
              <a:alpha val="84000"/>
            </a:srgbClr>
          </a:solidFill>
          <a:ln w="38100"/>
          <a:effectLst>
            <a:softEdge rad="31750"/>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8000" b="1" dirty="0">
                <a:solidFill>
                  <a:schemeClr val="tx2">
                    <a:lumMod val="40000"/>
                    <a:lumOff val="60000"/>
                  </a:schemeClr>
                </a:solidFill>
                <a:effectLst>
                  <a:outerShdw blurRad="38100" dist="38100" dir="2700000" algn="tl">
                    <a:srgbClr val="000000">
                      <a:alpha val="43137"/>
                    </a:srgbClr>
                  </a:outerShdw>
                </a:effectLst>
              </a:rPr>
              <a:t>מושגים</a:t>
            </a:r>
          </a:p>
        </p:txBody>
      </p:sp>
      <p:pic>
        <p:nvPicPr>
          <p:cNvPr id="3" name="תמונה 2"/>
          <p:cNvPicPr>
            <a:picLocks noChangeAspect="1"/>
          </p:cNvPicPr>
          <p:nvPr/>
        </p:nvPicPr>
        <p:blipFill>
          <a:blip r:embed="rId3"/>
          <a:stretch>
            <a:fillRect/>
          </a:stretch>
        </p:blipFill>
        <p:spPr>
          <a:xfrm>
            <a:off x="3176389" y="5604490"/>
            <a:ext cx="1109568" cy="1030313"/>
          </a:xfrm>
          <a:prstGeom prst="rect">
            <a:avLst/>
          </a:prstGeom>
        </p:spPr>
      </p:pic>
    </p:spTree>
    <p:extLst>
      <p:ext uri="{BB962C8B-B14F-4D97-AF65-F5344CB8AC3E}">
        <p14:creationId xmlns:p14="http://schemas.microsoft.com/office/powerpoint/2010/main" val="23871980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AD83AD">
            <a:alpha val="45000"/>
          </a:srgbClr>
        </a:solidFill>
        <a:effectLst/>
      </p:bgPr>
    </p:bg>
    <p:spTree>
      <p:nvGrpSpPr>
        <p:cNvPr id="1" name=""/>
        <p:cNvGrpSpPr/>
        <p:nvPr/>
      </p:nvGrpSpPr>
      <p:grpSpPr>
        <a:xfrm>
          <a:off x="0" y="0"/>
          <a:ext cx="0" cy="0"/>
          <a:chOff x="0" y="0"/>
          <a:chExt cx="0" cy="0"/>
        </a:xfrm>
      </p:grpSpPr>
      <p:sp>
        <p:nvSpPr>
          <p:cNvPr id="2" name="תרשים זרימה: תהליך 1"/>
          <p:cNvSpPr/>
          <p:nvPr/>
        </p:nvSpPr>
        <p:spPr>
          <a:xfrm>
            <a:off x="1545021" y="31531"/>
            <a:ext cx="9207062" cy="1098331"/>
          </a:xfrm>
          <a:prstGeom prst="flowChartProcess">
            <a:avLst/>
          </a:prstGeom>
          <a:solidFill>
            <a:srgbClr val="AD83AD">
              <a:alpha val="84000"/>
            </a:srgbClr>
          </a:solidFill>
          <a:ln w="38100"/>
          <a:effectLst>
            <a:softEdge rad="31750"/>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8000" b="1" dirty="0">
                <a:solidFill>
                  <a:schemeClr val="tx2">
                    <a:lumMod val="40000"/>
                    <a:lumOff val="60000"/>
                  </a:schemeClr>
                </a:solidFill>
                <a:effectLst>
                  <a:outerShdw blurRad="38100" dist="38100" dir="2700000" algn="tl">
                    <a:srgbClr val="000000">
                      <a:alpha val="43137"/>
                    </a:srgbClr>
                  </a:outerShdw>
                </a:effectLst>
              </a:rPr>
              <a:t>המודל הדמוגרפי</a:t>
            </a:r>
          </a:p>
        </p:txBody>
      </p:sp>
      <p:pic>
        <p:nvPicPr>
          <p:cNvPr id="3" name="תמונה 2"/>
          <p:cNvPicPr>
            <a:picLocks noChangeAspect="1"/>
          </p:cNvPicPr>
          <p:nvPr/>
        </p:nvPicPr>
        <p:blipFill>
          <a:blip r:embed="rId2"/>
          <a:stretch>
            <a:fillRect/>
          </a:stretch>
        </p:blipFill>
        <p:spPr>
          <a:xfrm>
            <a:off x="1545021" y="146597"/>
            <a:ext cx="1020791" cy="868198"/>
          </a:xfrm>
          <a:prstGeom prst="rect">
            <a:avLst/>
          </a:prstGeom>
        </p:spPr>
      </p:pic>
      <p:pic>
        <p:nvPicPr>
          <p:cNvPr id="5" name="תמונה 4"/>
          <p:cNvPicPr>
            <a:picLocks noChangeAspect="1"/>
          </p:cNvPicPr>
          <p:nvPr/>
        </p:nvPicPr>
        <p:blipFill>
          <a:blip r:embed="rId3"/>
          <a:stretch>
            <a:fillRect/>
          </a:stretch>
        </p:blipFill>
        <p:spPr>
          <a:xfrm>
            <a:off x="3699640" y="1831428"/>
            <a:ext cx="3993931" cy="3993931"/>
          </a:xfrm>
          <a:prstGeom prst="rect">
            <a:avLst/>
          </a:prstGeom>
        </p:spPr>
      </p:pic>
    </p:spTree>
    <p:extLst>
      <p:ext uri="{BB962C8B-B14F-4D97-AF65-F5344CB8AC3E}">
        <p14:creationId xmlns:p14="http://schemas.microsoft.com/office/powerpoint/2010/main" val="23389680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AD83AD">
            <a:alpha val="45000"/>
          </a:srgbClr>
        </a:solidFill>
        <a:effectLst/>
      </p:bgPr>
    </p:bg>
    <p:spTree>
      <p:nvGrpSpPr>
        <p:cNvPr id="1" name=""/>
        <p:cNvGrpSpPr/>
        <p:nvPr/>
      </p:nvGrpSpPr>
      <p:grpSpPr>
        <a:xfrm>
          <a:off x="0" y="0"/>
          <a:ext cx="0" cy="0"/>
          <a:chOff x="0" y="0"/>
          <a:chExt cx="0" cy="0"/>
        </a:xfrm>
      </p:grpSpPr>
      <p:sp>
        <p:nvSpPr>
          <p:cNvPr id="2" name="תרשים זרימה: תהליך 1"/>
          <p:cNvSpPr/>
          <p:nvPr/>
        </p:nvSpPr>
        <p:spPr>
          <a:xfrm>
            <a:off x="914400" y="31531"/>
            <a:ext cx="10373709" cy="1098331"/>
          </a:xfrm>
          <a:prstGeom prst="flowChartProcess">
            <a:avLst/>
          </a:prstGeom>
          <a:solidFill>
            <a:srgbClr val="AD83AD">
              <a:alpha val="84000"/>
            </a:srgbClr>
          </a:solidFill>
          <a:ln w="38100"/>
          <a:effectLst>
            <a:softEdge rad="31750"/>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8000" b="1" dirty="0">
                <a:solidFill>
                  <a:schemeClr val="tx2">
                    <a:lumMod val="40000"/>
                    <a:lumOff val="60000"/>
                  </a:schemeClr>
                </a:solidFill>
                <a:effectLst>
                  <a:outerShdw blurRad="38100" dist="38100" dir="2700000" algn="tl">
                    <a:srgbClr val="000000">
                      <a:alpha val="43137"/>
                    </a:srgbClr>
                  </a:outerShdw>
                </a:effectLst>
              </a:rPr>
              <a:t>המודל הדמוגרפי</a:t>
            </a:r>
          </a:p>
        </p:txBody>
      </p:sp>
      <p:pic>
        <p:nvPicPr>
          <p:cNvPr id="5" name="תמונה 4"/>
          <p:cNvPicPr>
            <a:picLocks noChangeAspect="1"/>
          </p:cNvPicPr>
          <p:nvPr/>
        </p:nvPicPr>
        <p:blipFill>
          <a:blip r:embed="rId2"/>
          <a:stretch>
            <a:fillRect/>
          </a:stretch>
        </p:blipFill>
        <p:spPr>
          <a:xfrm>
            <a:off x="1266237" y="93149"/>
            <a:ext cx="975094" cy="975094"/>
          </a:xfrm>
          <a:prstGeom prst="rect">
            <a:avLst/>
          </a:prstGeom>
        </p:spPr>
      </p:pic>
      <p:pic>
        <p:nvPicPr>
          <p:cNvPr id="6" name="תמונה 5"/>
          <p:cNvPicPr>
            <a:picLocks noChangeAspect="1"/>
          </p:cNvPicPr>
          <p:nvPr/>
        </p:nvPicPr>
        <p:blipFill>
          <a:blip r:embed="rId3"/>
          <a:stretch>
            <a:fillRect/>
          </a:stretch>
        </p:blipFill>
        <p:spPr>
          <a:xfrm>
            <a:off x="3909848" y="2354318"/>
            <a:ext cx="3300249" cy="3061137"/>
          </a:xfrm>
          <a:prstGeom prst="rect">
            <a:avLst/>
          </a:prstGeom>
        </p:spPr>
      </p:pic>
    </p:spTree>
    <p:extLst>
      <p:ext uri="{BB962C8B-B14F-4D97-AF65-F5344CB8AC3E}">
        <p14:creationId xmlns:p14="http://schemas.microsoft.com/office/powerpoint/2010/main" val="34545012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AD83AD">
            <a:alpha val="45000"/>
          </a:srgbClr>
        </a:solidFill>
        <a:effectLst/>
      </p:bgPr>
    </p:bg>
    <p:spTree>
      <p:nvGrpSpPr>
        <p:cNvPr id="1" name=""/>
        <p:cNvGrpSpPr/>
        <p:nvPr/>
      </p:nvGrpSpPr>
      <p:grpSpPr>
        <a:xfrm>
          <a:off x="0" y="0"/>
          <a:ext cx="0" cy="0"/>
          <a:chOff x="0" y="0"/>
          <a:chExt cx="0" cy="0"/>
        </a:xfrm>
      </p:grpSpPr>
      <p:sp>
        <p:nvSpPr>
          <p:cNvPr id="2" name="תרשים זרימה: תהליך 1"/>
          <p:cNvSpPr/>
          <p:nvPr/>
        </p:nvSpPr>
        <p:spPr>
          <a:xfrm>
            <a:off x="7157544" y="31531"/>
            <a:ext cx="4130565" cy="1098331"/>
          </a:xfrm>
          <a:prstGeom prst="flowChartProcess">
            <a:avLst/>
          </a:prstGeom>
          <a:solidFill>
            <a:srgbClr val="AD83AD">
              <a:alpha val="84000"/>
            </a:srgbClr>
          </a:solidFill>
          <a:ln w="38100"/>
          <a:effectLst>
            <a:softEdge rad="31750"/>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8000" b="1" dirty="0">
                <a:solidFill>
                  <a:schemeClr val="tx2">
                    <a:lumMod val="40000"/>
                    <a:lumOff val="60000"/>
                  </a:schemeClr>
                </a:solidFill>
                <a:effectLst>
                  <a:outerShdw blurRad="38100" dist="38100" dir="2700000" algn="tl">
                    <a:srgbClr val="000000">
                      <a:alpha val="43137"/>
                    </a:srgbClr>
                  </a:outerShdw>
                </a:effectLst>
              </a:rPr>
              <a:t>הגירה</a:t>
            </a:r>
          </a:p>
        </p:txBody>
      </p:sp>
      <p:pic>
        <p:nvPicPr>
          <p:cNvPr id="3" name="תמונה 2"/>
          <p:cNvPicPr>
            <a:picLocks noChangeAspect="1"/>
          </p:cNvPicPr>
          <p:nvPr/>
        </p:nvPicPr>
        <p:blipFill>
          <a:blip r:embed="rId2"/>
          <a:stretch>
            <a:fillRect/>
          </a:stretch>
        </p:blipFill>
        <p:spPr>
          <a:xfrm>
            <a:off x="7372644" y="130736"/>
            <a:ext cx="969144" cy="899919"/>
          </a:xfrm>
          <a:prstGeom prst="rect">
            <a:avLst/>
          </a:prstGeom>
        </p:spPr>
      </p:pic>
      <p:sp>
        <p:nvSpPr>
          <p:cNvPr id="4" name="מלבן 3"/>
          <p:cNvSpPr/>
          <p:nvPr/>
        </p:nvSpPr>
        <p:spPr>
          <a:xfrm>
            <a:off x="357352" y="1907656"/>
            <a:ext cx="11666482" cy="2862322"/>
          </a:xfrm>
          <a:prstGeom prst="rect">
            <a:avLst/>
          </a:prstGeom>
        </p:spPr>
        <p:txBody>
          <a:bodyPr wrap="square">
            <a:spAutoFit/>
          </a:bodyPr>
          <a:lstStyle/>
          <a:p>
            <a:r>
              <a:rPr lang="he-IL" sz="6000" b="1" dirty="0">
                <a:effectLst>
                  <a:outerShdw blurRad="38100" dist="38100" dir="2700000" algn="tl">
                    <a:srgbClr val="000000">
                      <a:alpha val="43137"/>
                    </a:srgbClr>
                  </a:outerShdw>
                </a:effectLst>
              </a:rPr>
              <a:t>הגירה היא תנועת אוכלוסייה העוברת ממקום למקום, בתוך מדינות או בין מדינות, לתקופות קצובות או לצמיתות</a:t>
            </a:r>
          </a:p>
        </p:txBody>
      </p:sp>
    </p:spTree>
    <p:extLst>
      <p:ext uri="{BB962C8B-B14F-4D97-AF65-F5344CB8AC3E}">
        <p14:creationId xmlns:p14="http://schemas.microsoft.com/office/powerpoint/2010/main" val="36135544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AD83AD">
            <a:alpha val="45000"/>
          </a:srgbClr>
        </a:solidFill>
        <a:effectLst/>
      </p:bgPr>
    </p:bg>
    <p:spTree>
      <p:nvGrpSpPr>
        <p:cNvPr id="1" name=""/>
        <p:cNvGrpSpPr/>
        <p:nvPr/>
      </p:nvGrpSpPr>
      <p:grpSpPr>
        <a:xfrm>
          <a:off x="0" y="0"/>
          <a:ext cx="0" cy="0"/>
          <a:chOff x="0" y="0"/>
          <a:chExt cx="0" cy="0"/>
        </a:xfrm>
      </p:grpSpPr>
      <p:sp>
        <p:nvSpPr>
          <p:cNvPr id="2" name="תרשים זרימה: תהליך 1"/>
          <p:cNvSpPr/>
          <p:nvPr/>
        </p:nvSpPr>
        <p:spPr>
          <a:xfrm>
            <a:off x="4698124" y="31531"/>
            <a:ext cx="6589986" cy="1098331"/>
          </a:xfrm>
          <a:prstGeom prst="flowChartProcess">
            <a:avLst/>
          </a:prstGeom>
          <a:solidFill>
            <a:srgbClr val="AD83AD">
              <a:alpha val="84000"/>
            </a:srgbClr>
          </a:solidFill>
          <a:ln w="38100"/>
          <a:effectLst>
            <a:softEdge rad="31750"/>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8000" b="1" dirty="0">
                <a:solidFill>
                  <a:schemeClr val="tx2">
                    <a:lumMod val="40000"/>
                    <a:lumOff val="60000"/>
                  </a:schemeClr>
                </a:solidFill>
                <a:effectLst>
                  <a:outerShdw blurRad="38100" dist="38100" dir="2700000" algn="tl">
                    <a:srgbClr val="000000">
                      <a:alpha val="43137"/>
                    </a:srgbClr>
                  </a:outerShdw>
                </a:effectLst>
              </a:rPr>
              <a:t>גורמי דחיפה</a:t>
            </a:r>
          </a:p>
        </p:txBody>
      </p:sp>
      <p:pic>
        <p:nvPicPr>
          <p:cNvPr id="3" name="תמונה 2"/>
          <p:cNvPicPr>
            <a:picLocks noChangeAspect="1"/>
          </p:cNvPicPr>
          <p:nvPr/>
        </p:nvPicPr>
        <p:blipFill>
          <a:blip r:embed="rId2"/>
          <a:stretch>
            <a:fillRect/>
          </a:stretch>
        </p:blipFill>
        <p:spPr>
          <a:xfrm>
            <a:off x="4871181" y="130736"/>
            <a:ext cx="969144" cy="899919"/>
          </a:xfrm>
          <a:prstGeom prst="rect">
            <a:avLst/>
          </a:prstGeom>
        </p:spPr>
      </p:pic>
      <p:sp>
        <p:nvSpPr>
          <p:cNvPr id="4" name="מלבן 3"/>
          <p:cNvSpPr/>
          <p:nvPr/>
        </p:nvSpPr>
        <p:spPr>
          <a:xfrm>
            <a:off x="357352" y="1907656"/>
            <a:ext cx="11666482" cy="3785652"/>
          </a:xfrm>
          <a:prstGeom prst="rect">
            <a:avLst/>
          </a:prstGeom>
        </p:spPr>
        <p:txBody>
          <a:bodyPr wrap="square">
            <a:spAutoFit/>
          </a:bodyPr>
          <a:lstStyle/>
          <a:p>
            <a:r>
              <a:rPr lang="he-IL" sz="6000" b="1" dirty="0">
                <a:effectLst>
                  <a:outerShdw blurRad="38100" dist="38100" dir="2700000" algn="tl">
                    <a:srgbClr val="000000">
                      <a:alpha val="43137"/>
                    </a:srgbClr>
                  </a:outerShdw>
                </a:effectLst>
              </a:rPr>
              <a:t>מה שגורם לאדם לעזוב למקום אחר כמו: עוני, אבטלה, אסון טבע, רעב, מלחמה, מגיפה, רדיפות דת, אי יציבות שלטונית, הפיכות</a:t>
            </a:r>
          </a:p>
        </p:txBody>
      </p:sp>
    </p:spTree>
    <p:extLst>
      <p:ext uri="{BB962C8B-B14F-4D97-AF65-F5344CB8AC3E}">
        <p14:creationId xmlns:p14="http://schemas.microsoft.com/office/powerpoint/2010/main" val="38647555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AD83AD">
            <a:alpha val="45000"/>
          </a:srgbClr>
        </a:solidFill>
        <a:effectLst/>
      </p:bgPr>
    </p:bg>
    <p:spTree>
      <p:nvGrpSpPr>
        <p:cNvPr id="1" name=""/>
        <p:cNvGrpSpPr/>
        <p:nvPr/>
      </p:nvGrpSpPr>
      <p:grpSpPr>
        <a:xfrm>
          <a:off x="0" y="0"/>
          <a:ext cx="0" cy="0"/>
          <a:chOff x="0" y="0"/>
          <a:chExt cx="0" cy="0"/>
        </a:xfrm>
      </p:grpSpPr>
      <p:sp>
        <p:nvSpPr>
          <p:cNvPr id="2" name="תרשים זרימה: תהליך 1"/>
          <p:cNvSpPr/>
          <p:nvPr/>
        </p:nvSpPr>
        <p:spPr>
          <a:xfrm>
            <a:off x="4698124" y="31531"/>
            <a:ext cx="6589986" cy="1098331"/>
          </a:xfrm>
          <a:prstGeom prst="flowChartProcess">
            <a:avLst/>
          </a:prstGeom>
          <a:solidFill>
            <a:srgbClr val="AD83AD">
              <a:alpha val="84000"/>
            </a:srgbClr>
          </a:solidFill>
          <a:ln w="38100"/>
          <a:effectLst>
            <a:softEdge rad="31750"/>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8000" b="1" dirty="0">
                <a:solidFill>
                  <a:schemeClr val="tx2">
                    <a:lumMod val="40000"/>
                    <a:lumOff val="60000"/>
                  </a:schemeClr>
                </a:solidFill>
                <a:effectLst>
                  <a:outerShdw blurRad="38100" dist="38100" dir="2700000" algn="tl">
                    <a:srgbClr val="000000">
                      <a:alpha val="43137"/>
                    </a:srgbClr>
                  </a:outerShdw>
                </a:effectLst>
              </a:rPr>
              <a:t>גורמי משיכה</a:t>
            </a:r>
          </a:p>
        </p:txBody>
      </p:sp>
      <p:pic>
        <p:nvPicPr>
          <p:cNvPr id="3" name="תמונה 2"/>
          <p:cNvPicPr>
            <a:picLocks noChangeAspect="1"/>
          </p:cNvPicPr>
          <p:nvPr/>
        </p:nvPicPr>
        <p:blipFill>
          <a:blip r:embed="rId2"/>
          <a:stretch>
            <a:fillRect/>
          </a:stretch>
        </p:blipFill>
        <p:spPr>
          <a:xfrm>
            <a:off x="4871181" y="130736"/>
            <a:ext cx="969144" cy="899919"/>
          </a:xfrm>
          <a:prstGeom prst="rect">
            <a:avLst/>
          </a:prstGeom>
        </p:spPr>
      </p:pic>
      <p:sp>
        <p:nvSpPr>
          <p:cNvPr id="4" name="מלבן 3"/>
          <p:cNvSpPr/>
          <p:nvPr/>
        </p:nvSpPr>
        <p:spPr>
          <a:xfrm>
            <a:off x="357352" y="1907656"/>
            <a:ext cx="11666482" cy="3785652"/>
          </a:xfrm>
          <a:prstGeom prst="rect">
            <a:avLst/>
          </a:prstGeom>
        </p:spPr>
        <p:txBody>
          <a:bodyPr wrap="square">
            <a:spAutoFit/>
          </a:bodyPr>
          <a:lstStyle/>
          <a:p>
            <a:r>
              <a:rPr lang="he-IL" sz="6000" b="1" dirty="0">
                <a:effectLst>
                  <a:outerShdw blurRad="38100" dist="38100" dir="2700000" algn="tl">
                    <a:srgbClr val="000000">
                      <a:alpha val="43137"/>
                    </a:srgbClr>
                  </a:outerShdw>
                </a:effectLst>
              </a:rPr>
              <a:t>מה שגורם לאדם להגיע למקום אחר כמו: רמת חיים גבוהה, פרנסה טובה יותר, ביטחון מדיני, רמת תשתיות ושירותים טובה יותר</a:t>
            </a:r>
          </a:p>
        </p:txBody>
      </p:sp>
    </p:spTree>
    <p:extLst>
      <p:ext uri="{BB962C8B-B14F-4D97-AF65-F5344CB8AC3E}">
        <p14:creationId xmlns:p14="http://schemas.microsoft.com/office/powerpoint/2010/main" val="5859387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AD83AD">
            <a:alpha val="45000"/>
          </a:srgbClr>
        </a:solidFill>
        <a:effectLst/>
      </p:bgPr>
    </p:bg>
    <p:spTree>
      <p:nvGrpSpPr>
        <p:cNvPr id="1" name=""/>
        <p:cNvGrpSpPr/>
        <p:nvPr/>
      </p:nvGrpSpPr>
      <p:grpSpPr>
        <a:xfrm>
          <a:off x="0" y="0"/>
          <a:ext cx="0" cy="0"/>
          <a:chOff x="0" y="0"/>
          <a:chExt cx="0" cy="0"/>
        </a:xfrm>
      </p:grpSpPr>
      <p:sp>
        <p:nvSpPr>
          <p:cNvPr id="2" name="תרשים זרימה: תהליך 1"/>
          <p:cNvSpPr/>
          <p:nvPr/>
        </p:nvSpPr>
        <p:spPr>
          <a:xfrm>
            <a:off x="4172607" y="31531"/>
            <a:ext cx="7115503" cy="1098331"/>
          </a:xfrm>
          <a:prstGeom prst="flowChartProcess">
            <a:avLst/>
          </a:prstGeom>
          <a:solidFill>
            <a:srgbClr val="AD83AD">
              <a:alpha val="84000"/>
            </a:srgbClr>
          </a:solidFill>
          <a:ln w="38100"/>
          <a:effectLst>
            <a:softEdge rad="31750"/>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8000" b="1" dirty="0">
                <a:solidFill>
                  <a:schemeClr val="tx2">
                    <a:lumMod val="40000"/>
                    <a:lumOff val="60000"/>
                  </a:schemeClr>
                </a:solidFill>
                <a:effectLst>
                  <a:outerShdw blurRad="38100" dist="38100" dir="2700000" algn="tl">
                    <a:srgbClr val="000000">
                      <a:alpha val="43137"/>
                    </a:srgbClr>
                  </a:outerShdw>
                </a:effectLst>
              </a:rPr>
              <a:t>הגירה פנימית</a:t>
            </a:r>
          </a:p>
        </p:txBody>
      </p:sp>
      <p:pic>
        <p:nvPicPr>
          <p:cNvPr id="3" name="תמונה 2"/>
          <p:cNvPicPr>
            <a:picLocks noChangeAspect="1"/>
          </p:cNvPicPr>
          <p:nvPr/>
        </p:nvPicPr>
        <p:blipFill>
          <a:blip r:embed="rId2"/>
          <a:stretch>
            <a:fillRect/>
          </a:stretch>
        </p:blipFill>
        <p:spPr>
          <a:xfrm>
            <a:off x="4298730" y="168881"/>
            <a:ext cx="969144" cy="899919"/>
          </a:xfrm>
          <a:prstGeom prst="rect">
            <a:avLst/>
          </a:prstGeom>
        </p:spPr>
      </p:pic>
      <p:sp>
        <p:nvSpPr>
          <p:cNvPr id="4" name="מלבן 3"/>
          <p:cNvSpPr/>
          <p:nvPr/>
        </p:nvSpPr>
        <p:spPr>
          <a:xfrm>
            <a:off x="409903" y="1371628"/>
            <a:ext cx="11666482" cy="4708981"/>
          </a:xfrm>
          <a:prstGeom prst="rect">
            <a:avLst/>
          </a:prstGeom>
        </p:spPr>
        <p:txBody>
          <a:bodyPr wrap="square">
            <a:spAutoFit/>
          </a:bodyPr>
          <a:lstStyle/>
          <a:p>
            <a:r>
              <a:rPr lang="he-IL" sz="6000" b="1" dirty="0">
                <a:effectLst>
                  <a:outerShdw blurRad="38100" dist="38100" dir="2700000" algn="tl">
                    <a:srgbClr val="000000">
                      <a:alpha val="43137"/>
                    </a:srgbClr>
                  </a:outerShdw>
                </a:effectLst>
              </a:rPr>
              <a:t>הגירה בתוך המדינה</a:t>
            </a:r>
          </a:p>
          <a:p>
            <a:r>
              <a:rPr lang="he-IL" sz="6000" b="1" dirty="0">
                <a:effectLst>
                  <a:outerShdw blurRad="38100" dist="38100" dir="2700000" algn="tl">
                    <a:srgbClr val="000000">
                      <a:alpha val="43137"/>
                    </a:srgbClr>
                  </a:outerShdw>
                </a:effectLst>
              </a:rPr>
              <a:t>במדינה מתפתחת – מהכפר לעיר</a:t>
            </a:r>
          </a:p>
          <a:p>
            <a:r>
              <a:rPr lang="he-IL" sz="6000" b="1" dirty="0">
                <a:effectLst>
                  <a:outerShdw blurRad="38100" dist="38100" dir="2700000" algn="tl">
                    <a:srgbClr val="000000">
                      <a:alpha val="43137"/>
                    </a:srgbClr>
                  </a:outerShdw>
                </a:effectLst>
              </a:rPr>
              <a:t>תהליך העיור</a:t>
            </a:r>
          </a:p>
          <a:p>
            <a:r>
              <a:rPr lang="he-IL" sz="6000" b="1" dirty="0">
                <a:effectLst>
                  <a:outerShdw blurRad="38100" dist="38100" dir="2700000" algn="tl">
                    <a:srgbClr val="000000">
                      <a:alpha val="43137"/>
                    </a:srgbClr>
                  </a:outerShdw>
                </a:effectLst>
              </a:rPr>
              <a:t>במדינה מפותחת – מהעיר לפרבר</a:t>
            </a:r>
          </a:p>
          <a:p>
            <a:r>
              <a:rPr lang="he-IL" sz="6000" b="1" dirty="0">
                <a:effectLst>
                  <a:outerShdw blurRad="38100" dist="38100" dir="2700000" algn="tl">
                    <a:srgbClr val="000000">
                      <a:alpha val="43137"/>
                    </a:srgbClr>
                  </a:outerShdw>
                </a:effectLst>
              </a:rPr>
              <a:t>תהליך הפרוור</a:t>
            </a:r>
          </a:p>
        </p:txBody>
      </p:sp>
    </p:spTree>
    <p:extLst>
      <p:ext uri="{BB962C8B-B14F-4D97-AF65-F5344CB8AC3E}">
        <p14:creationId xmlns:p14="http://schemas.microsoft.com/office/powerpoint/2010/main" val="2899995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תרשים זרימה: תהליך 1"/>
          <p:cNvSpPr/>
          <p:nvPr/>
        </p:nvSpPr>
        <p:spPr>
          <a:xfrm>
            <a:off x="4687614" y="31531"/>
            <a:ext cx="6600496" cy="1098331"/>
          </a:xfrm>
          <a:prstGeom prst="flowChartProcess">
            <a:avLst/>
          </a:prstGeom>
          <a:solidFill>
            <a:srgbClr val="AD83AD">
              <a:alpha val="84000"/>
            </a:srgbClr>
          </a:solidFill>
          <a:ln w="38100"/>
          <a:effectLst>
            <a:softEdge rad="31750"/>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8000" b="1" dirty="0">
                <a:solidFill>
                  <a:schemeClr val="tx2">
                    <a:lumMod val="40000"/>
                    <a:lumOff val="60000"/>
                  </a:schemeClr>
                </a:solidFill>
                <a:effectLst>
                  <a:outerShdw blurRad="38100" dist="38100" dir="2700000" algn="tl">
                    <a:srgbClr val="000000">
                      <a:alpha val="43137"/>
                    </a:srgbClr>
                  </a:outerShdw>
                </a:effectLst>
              </a:rPr>
              <a:t>תהליך העיור</a:t>
            </a:r>
          </a:p>
        </p:txBody>
      </p:sp>
      <p:pic>
        <p:nvPicPr>
          <p:cNvPr id="3" name="תמונה 2"/>
          <p:cNvPicPr>
            <a:picLocks noChangeAspect="1"/>
          </p:cNvPicPr>
          <p:nvPr/>
        </p:nvPicPr>
        <p:blipFill>
          <a:blip r:embed="rId3"/>
          <a:stretch>
            <a:fillRect/>
          </a:stretch>
        </p:blipFill>
        <p:spPr>
          <a:xfrm>
            <a:off x="4908330" y="130736"/>
            <a:ext cx="969144" cy="899919"/>
          </a:xfrm>
          <a:prstGeom prst="rect">
            <a:avLst/>
          </a:prstGeom>
        </p:spPr>
      </p:pic>
      <p:sp>
        <p:nvSpPr>
          <p:cNvPr id="4" name="מלבן 3"/>
          <p:cNvSpPr/>
          <p:nvPr/>
        </p:nvSpPr>
        <p:spPr>
          <a:xfrm>
            <a:off x="525518" y="1308566"/>
            <a:ext cx="11666482" cy="4524315"/>
          </a:xfrm>
          <a:prstGeom prst="rect">
            <a:avLst/>
          </a:prstGeom>
        </p:spPr>
        <p:txBody>
          <a:bodyPr wrap="square">
            <a:spAutoFit/>
          </a:bodyPr>
          <a:lstStyle/>
          <a:p>
            <a:r>
              <a:rPr lang="he-IL" sz="7200" b="1" dirty="0">
                <a:solidFill>
                  <a:schemeClr val="bg1">
                    <a:lumMod val="85000"/>
                  </a:schemeClr>
                </a:solidFill>
                <a:effectLst>
                  <a:outerShdw blurRad="38100" dist="38100" dir="2700000" algn="tl">
                    <a:srgbClr val="000000">
                      <a:alpha val="43137"/>
                    </a:srgbClr>
                  </a:outerShdw>
                </a:effectLst>
              </a:rPr>
              <a:t>במדינות מפותחות החל עם המהפכה התעשייתית והסתיים. מעל 90% מהאוכלוסייה חייה בעיר. תהליך איטי.</a:t>
            </a:r>
          </a:p>
        </p:txBody>
      </p:sp>
    </p:spTree>
    <p:extLst>
      <p:ext uri="{BB962C8B-B14F-4D97-AF65-F5344CB8AC3E}">
        <p14:creationId xmlns:p14="http://schemas.microsoft.com/office/powerpoint/2010/main" val="7106817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תרשים זרימה: תהליך 1"/>
          <p:cNvSpPr/>
          <p:nvPr/>
        </p:nvSpPr>
        <p:spPr>
          <a:xfrm>
            <a:off x="4687614" y="31531"/>
            <a:ext cx="6600496" cy="1098331"/>
          </a:xfrm>
          <a:prstGeom prst="flowChartProcess">
            <a:avLst/>
          </a:prstGeom>
          <a:solidFill>
            <a:srgbClr val="AD83AD">
              <a:alpha val="84000"/>
            </a:srgbClr>
          </a:solidFill>
          <a:ln w="38100"/>
          <a:effectLst>
            <a:softEdge rad="31750"/>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8000" b="1" dirty="0">
                <a:solidFill>
                  <a:schemeClr val="tx2">
                    <a:lumMod val="40000"/>
                    <a:lumOff val="60000"/>
                  </a:schemeClr>
                </a:solidFill>
                <a:effectLst>
                  <a:outerShdw blurRad="38100" dist="38100" dir="2700000" algn="tl">
                    <a:srgbClr val="000000">
                      <a:alpha val="43137"/>
                    </a:srgbClr>
                  </a:outerShdw>
                </a:effectLst>
              </a:rPr>
              <a:t>תהליך העיור</a:t>
            </a:r>
          </a:p>
        </p:txBody>
      </p:sp>
      <p:pic>
        <p:nvPicPr>
          <p:cNvPr id="3" name="תמונה 2"/>
          <p:cNvPicPr>
            <a:picLocks noChangeAspect="1"/>
          </p:cNvPicPr>
          <p:nvPr/>
        </p:nvPicPr>
        <p:blipFill>
          <a:blip r:embed="rId3"/>
          <a:stretch>
            <a:fillRect/>
          </a:stretch>
        </p:blipFill>
        <p:spPr>
          <a:xfrm>
            <a:off x="4908330" y="130736"/>
            <a:ext cx="969144" cy="899919"/>
          </a:xfrm>
          <a:prstGeom prst="rect">
            <a:avLst/>
          </a:prstGeom>
        </p:spPr>
      </p:pic>
      <p:sp>
        <p:nvSpPr>
          <p:cNvPr id="4" name="מלבן 3"/>
          <p:cNvSpPr/>
          <p:nvPr/>
        </p:nvSpPr>
        <p:spPr>
          <a:xfrm>
            <a:off x="525518" y="1319076"/>
            <a:ext cx="11666482" cy="5632311"/>
          </a:xfrm>
          <a:prstGeom prst="rect">
            <a:avLst/>
          </a:prstGeom>
        </p:spPr>
        <p:txBody>
          <a:bodyPr wrap="square">
            <a:spAutoFit/>
          </a:bodyPr>
          <a:lstStyle/>
          <a:p>
            <a:r>
              <a:rPr lang="he-IL" sz="7200" b="1" dirty="0">
                <a:solidFill>
                  <a:schemeClr val="bg1">
                    <a:lumMod val="85000"/>
                  </a:schemeClr>
                </a:solidFill>
                <a:effectLst>
                  <a:outerShdw blurRad="38100" dist="38100" dir="2700000" algn="tl">
                    <a:srgbClr val="000000">
                      <a:alpha val="43137"/>
                    </a:srgbClr>
                  </a:outerShdw>
                </a:effectLst>
              </a:rPr>
              <a:t>במדינות מתפתחות החל אחרי מלחמת העולם השנייה. רוב האוכלוסייה עדין חייה בכפרים. התהליך בעיצומו ומתרחש במהירות</a:t>
            </a:r>
          </a:p>
        </p:txBody>
      </p:sp>
    </p:spTree>
    <p:extLst>
      <p:ext uri="{BB962C8B-B14F-4D97-AF65-F5344CB8AC3E}">
        <p14:creationId xmlns:p14="http://schemas.microsoft.com/office/powerpoint/2010/main" val="29061150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תרשים זרימה: תהליך 1"/>
          <p:cNvSpPr/>
          <p:nvPr/>
        </p:nvSpPr>
        <p:spPr>
          <a:xfrm>
            <a:off x="5707116" y="31531"/>
            <a:ext cx="5580993" cy="1098331"/>
          </a:xfrm>
          <a:prstGeom prst="flowChartProcess">
            <a:avLst/>
          </a:prstGeom>
          <a:solidFill>
            <a:srgbClr val="AD83AD">
              <a:alpha val="84000"/>
            </a:srgbClr>
          </a:solidFill>
          <a:ln w="38100"/>
          <a:effectLst>
            <a:softEdge rad="31750"/>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8000" b="1" dirty="0">
                <a:solidFill>
                  <a:schemeClr val="tx2">
                    <a:lumMod val="40000"/>
                    <a:lumOff val="60000"/>
                  </a:schemeClr>
                </a:solidFill>
                <a:effectLst>
                  <a:outerShdw blurRad="38100" dist="38100" dir="2700000" algn="tl">
                    <a:srgbClr val="000000">
                      <a:alpha val="43137"/>
                    </a:srgbClr>
                  </a:outerShdw>
                </a:effectLst>
              </a:rPr>
              <a:t>עיר ראשה</a:t>
            </a:r>
          </a:p>
        </p:txBody>
      </p:sp>
      <p:pic>
        <p:nvPicPr>
          <p:cNvPr id="3" name="תמונה 2"/>
          <p:cNvPicPr>
            <a:picLocks noChangeAspect="1"/>
          </p:cNvPicPr>
          <p:nvPr/>
        </p:nvPicPr>
        <p:blipFill>
          <a:blip r:embed="rId3"/>
          <a:stretch>
            <a:fillRect/>
          </a:stretch>
        </p:blipFill>
        <p:spPr>
          <a:xfrm>
            <a:off x="5980386" y="130736"/>
            <a:ext cx="969144" cy="899919"/>
          </a:xfrm>
          <a:prstGeom prst="rect">
            <a:avLst/>
          </a:prstGeom>
        </p:spPr>
      </p:pic>
      <p:sp>
        <p:nvSpPr>
          <p:cNvPr id="4" name="מלבן 3"/>
          <p:cNvSpPr/>
          <p:nvPr/>
        </p:nvSpPr>
        <p:spPr>
          <a:xfrm>
            <a:off x="525518" y="1319076"/>
            <a:ext cx="11666482" cy="4524315"/>
          </a:xfrm>
          <a:prstGeom prst="rect">
            <a:avLst/>
          </a:prstGeom>
        </p:spPr>
        <p:txBody>
          <a:bodyPr wrap="square">
            <a:spAutoFit/>
          </a:bodyPr>
          <a:lstStyle/>
          <a:p>
            <a:r>
              <a:rPr lang="he-IL" sz="9600" b="1" dirty="0">
                <a:solidFill>
                  <a:schemeClr val="bg1">
                    <a:lumMod val="85000"/>
                  </a:schemeClr>
                </a:solidFill>
                <a:effectLst>
                  <a:outerShdw blurRad="38100" dist="38100" dir="2700000" algn="tl">
                    <a:srgbClr val="000000">
                      <a:alpha val="43137"/>
                    </a:srgbClr>
                  </a:outerShdw>
                </a:effectLst>
              </a:rPr>
              <a:t>עיר שגדולה פי 2 ויותר בכמות האוכלוסייה מהעיר שבאה אחריה.</a:t>
            </a:r>
          </a:p>
        </p:txBody>
      </p:sp>
    </p:spTree>
    <p:extLst>
      <p:ext uri="{BB962C8B-B14F-4D97-AF65-F5344CB8AC3E}">
        <p14:creationId xmlns:p14="http://schemas.microsoft.com/office/powerpoint/2010/main" val="32910814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תרשים זרימה: תהליך 1"/>
          <p:cNvSpPr/>
          <p:nvPr/>
        </p:nvSpPr>
        <p:spPr>
          <a:xfrm>
            <a:off x="5707116" y="31531"/>
            <a:ext cx="5580993" cy="1098331"/>
          </a:xfrm>
          <a:prstGeom prst="flowChartProcess">
            <a:avLst/>
          </a:prstGeom>
          <a:solidFill>
            <a:srgbClr val="AD83AD">
              <a:alpha val="84000"/>
            </a:srgbClr>
          </a:solidFill>
          <a:ln w="38100"/>
          <a:effectLst>
            <a:softEdge rad="31750"/>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8000" b="1" dirty="0">
                <a:solidFill>
                  <a:schemeClr val="tx2">
                    <a:lumMod val="40000"/>
                    <a:lumOff val="60000"/>
                  </a:schemeClr>
                </a:solidFill>
                <a:effectLst>
                  <a:outerShdw blurRad="38100" dist="38100" dir="2700000" algn="tl">
                    <a:srgbClr val="000000">
                      <a:alpha val="43137"/>
                    </a:srgbClr>
                  </a:outerShdw>
                </a:effectLst>
              </a:rPr>
              <a:t>עיר ראשה</a:t>
            </a:r>
          </a:p>
        </p:txBody>
      </p:sp>
      <p:pic>
        <p:nvPicPr>
          <p:cNvPr id="3" name="תמונה 2"/>
          <p:cNvPicPr>
            <a:picLocks noChangeAspect="1"/>
          </p:cNvPicPr>
          <p:nvPr/>
        </p:nvPicPr>
        <p:blipFill>
          <a:blip r:embed="rId3"/>
          <a:stretch>
            <a:fillRect/>
          </a:stretch>
        </p:blipFill>
        <p:spPr>
          <a:xfrm>
            <a:off x="5980386" y="130736"/>
            <a:ext cx="969144" cy="899919"/>
          </a:xfrm>
          <a:prstGeom prst="rect">
            <a:avLst/>
          </a:prstGeom>
        </p:spPr>
      </p:pic>
      <p:sp>
        <p:nvSpPr>
          <p:cNvPr id="4" name="מלבן 3"/>
          <p:cNvSpPr/>
          <p:nvPr/>
        </p:nvSpPr>
        <p:spPr>
          <a:xfrm>
            <a:off x="525518" y="1319076"/>
            <a:ext cx="11666482" cy="4524315"/>
          </a:xfrm>
          <a:prstGeom prst="rect">
            <a:avLst/>
          </a:prstGeom>
        </p:spPr>
        <p:txBody>
          <a:bodyPr wrap="square">
            <a:spAutoFit/>
          </a:bodyPr>
          <a:lstStyle/>
          <a:p>
            <a:r>
              <a:rPr lang="he-IL" sz="9600" b="1" dirty="0">
                <a:solidFill>
                  <a:schemeClr val="bg1">
                    <a:lumMod val="85000"/>
                  </a:schemeClr>
                </a:solidFill>
                <a:effectLst>
                  <a:outerShdw blurRad="38100" dist="38100" dir="2700000" algn="tl">
                    <a:srgbClr val="000000">
                      <a:alpha val="43137"/>
                    </a:srgbClr>
                  </a:outerShdw>
                </a:effectLst>
              </a:rPr>
              <a:t>מהגרים אליה כל יום המוני מהגרים כפריים ללא השכלה</a:t>
            </a:r>
          </a:p>
        </p:txBody>
      </p:sp>
    </p:spTree>
    <p:extLst>
      <p:ext uri="{BB962C8B-B14F-4D97-AF65-F5344CB8AC3E}">
        <p14:creationId xmlns:p14="http://schemas.microsoft.com/office/powerpoint/2010/main" val="836152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תרשים זרימה: תהליך 1"/>
          <p:cNvSpPr/>
          <p:nvPr/>
        </p:nvSpPr>
        <p:spPr>
          <a:xfrm>
            <a:off x="-1" y="5759669"/>
            <a:ext cx="7693573" cy="1098331"/>
          </a:xfrm>
          <a:prstGeom prst="flowChartProcess">
            <a:avLst/>
          </a:prstGeom>
          <a:solidFill>
            <a:srgbClr val="AD83AD">
              <a:alpha val="84000"/>
            </a:srgbClr>
          </a:solidFill>
          <a:ln w="38100"/>
          <a:effectLst>
            <a:softEdge rad="31750"/>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8000" b="1" dirty="0">
                <a:solidFill>
                  <a:schemeClr val="tx2">
                    <a:lumMod val="40000"/>
                    <a:lumOff val="60000"/>
                  </a:schemeClr>
                </a:solidFill>
                <a:effectLst>
                  <a:outerShdw blurRad="38100" dist="38100" dir="2700000" algn="tl">
                    <a:srgbClr val="000000">
                      <a:alpha val="43137"/>
                    </a:srgbClr>
                  </a:outerShdw>
                </a:effectLst>
              </a:rPr>
              <a:t>שיעורי ילודה</a:t>
            </a:r>
          </a:p>
        </p:txBody>
      </p:sp>
      <p:pic>
        <p:nvPicPr>
          <p:cNvPr id="3" name="תמונה 2"/>
          <p:cNvPicPr>
            <a:picLocks noChangeAspect="1"/>
          </p:cNvPicPr>
          <p:nvPr/>
        </p:nvPicPr>
        <p:blipFill>
          <a:blip r:embed="rId3"/>
          <a:stretch>
            <a:fillRect/>
          </a:stretch>
        </p:blipFill>
        <p:spPr>
          <a:xfrm>
            <a:off x="84083" y="5827687"/>
            <a:ext cx="1109568" cy="1030313"/>
          </a:xfrm>
          <a:prstGeom prst="rect">
            <a:avLst/>
          </a:prstGeom>
        </p:spPr>
      </p:pic>
    </p:spTree>
    <p:extLst>
      <p:ext uri="{BB962C8B-B14F-4D97-AF65-F5344CB8AC3E}">
        <p14:creationId xmlns:p14="http://schemas.microsoft.com/office/powerpoint/2010/main" val="37498720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תרשים זרימה: תהליך 1"/>
          <p:cNvSpPr/>
          <p:nvPr/>
        </p:nvSpPr>
        <p:spPr>
          <a:xfrm>
            <a:off x="3930870" y="31531"/>
            <a:ext cx="7357240" cy="1098331"/>
          </a:xfrm>
          <a:prstGeom prst="flowChartProcess">
            <a:avLst/>
          </a:prstGeom>
          <a:solidFill>
            <a:srgbClr val="AD83AD">
              <a:alpha val="84000"/>
            </a:srgbClr>
          </a:solidFill>
          <a:ln w="38100"/>
          <a:effectLst>
            <a:softEdge rad="31750"/>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8000" b="1" dirty="0">
                <a:solidFill>
                  <a:schemeClr val="tx2">
                    <a:lumMod val="40000"/>
                    <a:lumOff val="60000"/>
                  </a:schemeClr>
                </a:solidFill>
                <a:effectLst>
                  <a:outerShdw blurRad="38100" dist="38100" dir="2700000" algn="tl">
                    <a:srgbClr val="000000">
                      <a:alpha val="43137"/>
                    </a:srgbClr>
                  </a:outerShdw>
                </a:effectLst>
              </a:rPr>
              <a:t>שכונות פלישה</a:t>
            </a:r>
          </a:p>
        </p:txBody>
      </p:sp>
      <p:pic>
        <p:nvPicPr>
          <p:cNvPr id="3" name="תמונה 2"/>
          <p:cNvPicPr>
            <a:picLocks noChangeAspect="1"/>
          </p:cNvPicPr>
          <p:nvPr/>
        </p:nvPicPr>
        <p:blipFill>
          <a:blip r:embed="rId3"/>
          <a:stretch>
            <a:fillRect/>
          </a:stretch>
        </p:blipFill>
        <p:spPr>
          <a:xfrm>
            <a:off x="4172606" y="130736"/>
            <a:ext cx="969144" cy="899919"/>
          </a:xfrm>
          <a:prstGeom prst="rect">
            <a:avLst/>
          </a:prstGeom>
        </p:spPr>
      </p:pic>
      <p:sp>
        <p:nvSpPr>
          <p:cNvPr id="4" name="מלבן 3"/>
          <p:cNvSpPr/>
          <p:nvPr/>
        </p:nvSpPr>
        <p:spPr>
          <a:xfrm>
            <a:off x="631717" y="856357"/>
            <a:ext cx="11666482" cy="6001643"/>
          </a:xfrm>
          <a:prstGeom prst="rect">
            <a:avLst/>
          </a:prstGeom>
        </p:spPr>
        <p:txBody>
          <a:bodyPr wrap="square">
            <a:spAutoFit/>
          </a:bodyPr>
          <a:lstStyle/>
          <a:p>
            <a:r>
              <a:rPr lang="he-IL" sz="9600" b="1" dirty="0">
                <a:solidFill>
                  <a:schemeClr val="bg1">
                    <a:lumMod val="85000"/>
                  </a:schemeClr>
                </a:solidFill>
                <a:effectLst>
                  <a:outerShdw blurRad="38100" dist="38100" dir="2700000" algn="tl">
                    <a:srgbClr val="000000">
                      <a:alpha val="43137"/>
                    </a:srgbClr>
                  </a:outerShdw>
                </a:effectLst>
              </a:rPr>
              <a:t>המהגרים מתקשים למצוא בעיר מגורים ולכן בונים לעצמם בתים מפח או עץ</a:t>
            </a:r>
          </a:p>
        </p:txBody>
      </p:sp>
    </p:spTree>
    <p:extLst>
      <p:ext uri="{BB962C8B-B14F-4D97-AF65-F5344CB8AC3E}">
        <p14:creationId xmlns:p14="http://schemas.microsoft.com/office/powerpoint/2010/main" val="18482008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תרשים זרימה: תהליך 1"/>
          <p:cNvSpPr/>
          <p:nvPr/>
        </p:nvSpPr>
        <p:spPr>
          <a:xfrm>
            <a:off x="3930870" y="31531"/>
            <a:ext cx="7357240" cy="1098331"/>
          </a:xfrm>
          <a:prstGeom prst="flowChartProcess">
            <a:avLst/>
          </a:prstGeom>
          <a:solidFill>
            <a:srgbClr val="AD83AD">
              <a:alpha val="84000"/>
            </a:srgbClr>
          </a:solidFill>
          <a:ln w="38100"/>
          <a:effectLst>
            <a:softEdge rad="31750"/>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8000" b="1" dirty="0">
                <a:solidFill>
                  <a:schemeClr val="tx2">
                    <a:lumMod val="40000"/>
                    <a:lumOff val="60000"/>
                  </a:schemeClr>
                </a:solidFill>
                <a:effectLst>
                  <a:outerShdw blurRad="38100" dist="38100" dir="2700000" algn="tl">
                    <a:srgbClr val="000000">
                      <a:alpha val="43137"/>
                    </a:srgbClr>
                  </a:outerShdw>
                </a:effectLst>
              </a:rPr>
              <a:t>שכונות פלישה</a:t>
            </a:r>
          </a:p>
        </p:txBody>
      </p:sp>
      <p:pic>
        <p:nvPicPr>
          <p:cNvPr id="3" name="תמונה 2"/>
          <p:cNvPicPr>
            <a:picLocks noChangeAspect="1"/>
          </p:cNvPicPr>
          <p:nvPr/>
        </p:nvPicPr>
        <p:blipFill>
          <a:blip r:embed="rId3"/>
          <a:stretch>
            <a:fillRect/>
          </a:stretch>
        </p:blipFill>
        <p:spPr>
          <a:xfrm>
            <a:off x="4172606" y="130736"/>
            <a:ext cx="969144" cy="899919"/>
          </a:xfrm>
          <a:prstGeom prst="rect">
            <a:avLst/>
          </a:prstGeom>
        </p:spPr>
      </p:pic>
      <p:sp>
        <p:nvSpPr>
          <p:cNvPr id="4" name="מלבן 3"/>
          <p:cNvSpPr/>
          <p:nvPr/>
        </p:nvSpPr>
        <p:spPr>
          <a:xfrm>
            <a:off x="421510" y="1434426"/>
            <a:ext cx="11666482" cy="4524315"/>
          </a:xfrm>
          <a:prstGeom prst="rect">
            <a:avLst/>
          </a:prstGeom>
        </p:spPr>
        <p:txBody>
          <a:bodyPr wrap="square">
            <a:spAutoFit/>
          </a:bodyPr>
          <a:lstStyle/>
          <a:p>
            <a:r>
              <a:rPr lang="he-IL" sz="9600" b="1" dirty="0">
                <a:solidFill>
                  <a:schemeClr val="bg1">
                    <a:lumMod val="85000"/>
                  </a:schemeClr>
                </a:solidFill>
                <a:effectLst>
                  <a:outerShdw blurRad="38100" dist="38100" dir="2700000" algn="tl">
                    <a:srgbClr val="000000">
                      <a:alpha val="43137"/>
                    </a:srgbClr>
                  </a:outerShdw>
                </a:effectLst>
              </a:rPr>
              <a:t>המהגרים בונים את הבתים בעצמם. אין תשתיות ושירותים</a:t>
            </a:r>
          </a:p>
        </p:txBody>
      </p:sp>
    </p:spTree>
    <p:extLst>
      <p:ext uri="{BB962C8B-B14F-4D97-AF65-F5344CB8AC3E}">
        <p14:creationId xmlns:p14="http://schemas.microsoft.com/office/powerpoint/2010/main" val="4858487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תרשים זרימה: תהליך 1"/>
          <p:cNvSpPr/>
          <p:nvPr/>
        </p:nvSpPr>
        <p:spPr>
          <a:xfrm>
            <a:off x="3930870" y="31531"/>
            <a:ext cx="7357240" cy="1098331"/>
          </a:xfrm>
          <a:prstGeom prst="flowChartProcess">
            <a:avLst/>
          </a:prstGeom>
          <a:solidFill>
            <a:srgbClr val="AD83AD">
              <a:alpha val="84000"/>
            </a:srgbClr>
          </a:solidFill>
          <a:ln w="38100"/>
          <a:effectLst>
            <a:softEdge rad="31750"/>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8000" b="1" dirty="0">
                <a:solidFill>
                  <a:schemeClr val="tx2">
                    <a:lumMod val="40000"/>
                    <a:lumOff val="60000"/>
                  </a:schemeClr>
                </a:solidFill>
                <a:effectLst>
                  <a:outerShdw blurRad="38100" dist="38100" dir="2700000" algn="tl">
                    <a:srgbClr val="000000">
                      <a:alpha val="43137"/>
                    </a:srgbClr>
                  </a:outerShdw>
                </a:effectLst>
              </a:rPr>
              <a:t>שכונות פלישה</a:t>
            </a:r>
          </a:p>
        </p:txBody>
      </p:sp>
      <p:pic>
        <p:nvPicPr>
          <p:cNvPr id="3" name="תמונה 2"/>
          <p:cNvPicPr>
            <a:picLocks noChangeAspect="1"/>
          </p:cNvPicPr>
          <p:nvPr/>
        </p:nvPicPr>
        <p:blipFill>
          <a:blip r:embed="rId3"/>
          <a:stretch>
            <a:fillRect/>
          </a:stretch>
        </p:blipFill>
        <p:spPr>
          <a:xfrm>
            <a:off x="4172606" y="130736"/>
            <a:ext cx="969144" cy="899919"/>
          </a:xfrm>
          <a:prstGeom prst="rect">
            <a:avLst/>
          </a:prstGeom>
        </p:spPr>
      </p:pic>
      <p:sp>
        <p:nvSpPr>
          <p:cNvPr id="4" name="מלבן 3"/>
          <p:cNvSpPr/>
          <p:nvPr/>
        </p:nvSpPr>
        <p:spPr>
          <a:xfrm>
            <a:off x="421510" y="1434426"/>
            <a:ext cx="11666482" cy="4524315"/>
          </a:xfrm>
          <a:prstGeom prst="rect">
            <a:avLst/>
          </a:prstGeom>
        </p:spPr>
        <p:txBody>
          <a:bodyPr wrap="square">
            <a:spAutoFit/>
          </a:bodyPr>
          <a:lstStyle/>
          <a:p>
            <a:r>
              <a:rPr lang="he-IL" sz="9600" b="1" dirty="0">
                <a:solidFill>
                  <a:schemeClr val="bg1">
                    <a:lumMod val="85000"/>
                  </a:schemeClr>
                </a:solidFill>
                <a:effectLst>
                  <a:outerShdw blurRad="38100" dist="38100" dir="2700000" algn="tl">
                    <a:srgbClr val="000000">
                      <a:alpha val="43137"/>
                    </a:srgbClr>
                  </a:outerShdw>
                </a:effectLst>
              </a:rPr>
              <a:t>השכונות נמצאות מחוץ לעיר על אתרי פסולת, לאורך מסילות ברזל.</a:t>
            </a:r>
          </a:p>
        </p:txBody>
      </p:sp>
    </p:spTree>
    <p:extLst>
      <p:ext uri="{BB962C8B-B14F-4D97-AF65-F5344CB8AC3E}">
        <p14:creationId xmlns:p14="http://schemas.microsoft.com/office/powerpoint/2010/main" val="6692901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2" name="תרשים זרימה: תהליך 1"/>
          <p:cNvSpPr/>
          <p:nvPr/>
        </p:nvSpPr>
        <p:spPr>
          <a:xfrm>
            <a:off x="893379" y="42041"/>
            <a:ext cx="11298621" cy="1098331"/>
          </a:xfrm>
          <a:prstGeom prst="flowChartProcess">
            <a:avLst/>
          </a:prstGeom>
          <a:solidFill>
            <a:srgbClr val="AD83AD">
              <a:alpha val="84000"/>
            </a:srgbClr>
          </a:solidFill>
          <a:ln w="38100"/>
          <a:effectLst>
            <a:softEdge rad="31750"/>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8000" b="1" dirty="0">
                <a:solidFill>
                  <a:schemeClr val="tx2">
                    <a:lumMod val="40000"/>
                    <a:lumOff val="60000"/>
                  </a:schemeClr>
                </a:solidFill>
                <a:effectLst>
                  <a:outerShdw blurRad="38100" dist="38100" dir="2700000" algn="tl">
                    <a:srgbClr val="000000">
                      <a:alpha val="43137"/>
                    </a:srgbClr>
                  </a:outerShdw>
                </a:effectLst>
              </a:rPr>
              <a:t>עבודות בלתי פורמאליות </a:t>
            </a:r>
          </a:p>
        </p:txBody>
      </p:sp>
      <p:pic>
        <p:nvPicPr>
          <p:cNvPr id="3" name="תמונה 2"/>
          <p:cNvPicPr>
            <a:picLocks noChangeAspect="1"/>
          </p:cNvPicPr>
          <p:nvPr/>
        </p:nvPicPr>
        <p:blipFill>
          <a:blip r:embed="rId3"/>
          <a:stretch>
            <a:fillRect/>
          </a:stretch>
        </p:blipFill>
        <p:spPr>
          <a:xfrm>
            <a:off x="1040523" y="141246"/>
            <a:ext cx="969144" cy="899919"/>
          </a:xfrm>
          <a:prstGeom prst="rect">
            <a:avLst/>
          </a:prstGeom>
        </p:spPr>
      </p:pic>
      <p:sp>
        <p:nvSpPr>
          <p:cNvPr id="4" name="מלבן 3"/>
          <p:cNvSpPr/>
          <p:nvPr/>
        </p:nvSpPr>
        <p:spPr>
          <a:xfrm>
            <a:off x="631717" y="856357"/>
            <a:ext cx="11666482" cy="6001643"/>
          </a:xfrm>
          <a:prstGeom prst="rect">
            <a:avLst/>
          </a:prstGeom>
        </p:spPr>
        <p:txBody>
          <a:bodyPr wrap="square">
            <a:spAutoFit/>
          </a:bodyPr>
          <a:lstStyle/>
          <a:p>
            <a:r>
              <a:rPr lang="he-IL" sz="9600" b="1" dirty="0">
                <a:solidFill>
                  <a:schemeClr val="bg1">
                    <a:lumMod val="85000"/>
                  </a:schemeClr>
                </a:solidFill>
                <a:effectLst>
                  <a:outerShdw blurRad="38100" dist="38100" dir="2700000" algn="tl">
                    <a:srgbClr val="000000">
                      <a:alpha val="43137"/>
                    </a:srgbClr>
                  </a:outerShdw>
                </a:effectLst>
              </a:rPr>
              <a:t>המהגרים מתקשים למצוא בעיר עבודה ולכן הם עובדים בעבודות בלתי פורמאליות</a:t>
            </a:r>
          </a:p>
        </p:txBody>
      </p:sp>
    </p:spTree>
    <p:extLst>
      <p:ext uri="{BB962C8B-B14F-4D97-AF65-F5344CB8AC3E}">
        <p14:creationId xmlns:p14="http://schemas.microsoft.com/office/powerpoint/2010/main" val="26558074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תרשים זרימה: תהליך 1"/>
          <p:cNvSpPr/>
          <p:nvPr/>
        </p:nvSpPr>
        <p:spPr>
          <a:xfrm>
            <a:off x="903890" y="0"/>
            <a:ext cx="11288110" cy="1098331"/>
          </a:xfrm>
          <a:prstGeom prst="flowChartProcess">
            <a:avLst/>
          </a:prstGeom>
          <a:solidFill>
            <a:srgbClr val="AD83AD">
              <a:alpha val="84000"/>
            </a:srgbClr>
          </a:solidFill>
          <a:ln w="38100"/>
          <a:effectLst>
            <a:softEdge rad="31750"/>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8000" b="1" dirty="0">
                <a:solidFill>
                  <a:schemeClr val="tx2">
                    <a:lumMod val="40000"/>
                    <a:lumOff val="60000"/>
                  </a:schemeClr>
                </a:solidFill>
                <a:effectLst>
                  <a:outerShdw blurRad="38100" dist="38100" dir="2700000" algn="tl">
                    <a:srgbClr val="000000">
                      <a:alpha val="43137"/>
                    </a:srgbClr>
                  </a:outerShdw>
                </a:effectLst>
              </a:rPr>
              <a:t>עבודות בלתי פורמאליות</a:t>
            </a:r>
          </a:p>
        </p:txBody>
      </p:sp>
      <p:pic>
        <p:nvPicPr>
          <p:cNvPr id="3" name="תמונה 2"/>
          <p:cNvPicPr>
            <a:picLocks noChangeAspect="1"/>
          </p:cNvPicPr>
          <p:nvPr/>
        </p:nvPicPr>
        <p:blipFill>
          <a:blip r:embed="rId3"/>
          <a:stretch>
            <a:fillRect/>
          </a:stretch>
        </p:blipFill>
        <p:spPr>
          <a:xfrm>
            <a:off x="1157234" y="99205"/>
            <a:ext cx="969144" cy="899919"/>
          </a:xfrm>
          <a:prstGeom prst="rect">
            <a:avLst/>
          </a:prstGeom>
        </p:spPr>
      </p:pic>
      <p:sp>
        <p:nvSpPr>
          <p:cNvPr id="4" name="מלבן 3"/>
          <p:cNvSpPr/>
          <p:nvPr/>
        </p:nvSpPr>
        <p:spPr>
          <a:xfrm>
            <a:off x="525518" y="1360853"/>
            <a:ext cx="11666482" cy="5016758"/>
          </a:xfrm>
          <a:prstGeom prst="rect">
            <a:avLst/>
          </a:prstGeom>
        </p:spPr>
        <p:txBody>
          <a:bodyPr wrap="square">
            <a:spAutoFit/>
          </a:bodyPr>
          <a:lstStyle/>
          <a:p>
            <a:r>
              <a:rPr lang="he-IL" sz="8000" b="1" dirty="0">
                <a:solidFill>
                  <a:schemeClr val="bg1">
                    <a:lumMod val="85000"/>
                  </a:schemeClr>
                </a:solidFill>
                <a:effectLst>
                  <a:outerShdw blurRad="38100" dist="38100" dir="2700000" algn="tl">
                    <a:srgbClr val="000000">
                      <a:alpha val="43137"/>
                    </a:srgbClr>
                  </a:outerShdw>
                </a:effectLst>
              </a:rPr>
              <a:t>צחצוח נעליים</a:t>
            </a:r>
          </a:p>
          <a:p>
            <a:r>
              <a:rPr lang="he-IL" sz="8000" b="1" dirty="0">
                <a:solidFill>
                  <a:schemeClr val="bg1">
                    <a:lumMod val="85000"/>
                  </a:schemeClr>
                </a:solidFill>
                <a:effectLst>
                  <a:outerShdw blurRad="38100" dist="38100" dir="2700000" algn="tl">
                    <a:srgbClr val="000000">
                      <a:alpha val="43137"/>
                    </a:srgbClr>
                  </a:outerShdw>
                </a:effectLst>
              </a:rPr>
              <a:t>מכירת מזכרות לתיירים</a:t>
            </a:r>
          </a:p>
          <a:p>
            <a:r>
              <a:rPr lang="he-IL" sz="8000" b="1" dirty="0">
                <a:solidFill>
                  <a:schemeClr val="bg1">
                    <a:lumMod val="85000"/>
                  </a:schemeClr>
                </a:solidFill>
                <a:effectLst>
                  <a:outerShdw blurRad="38100" dist="38100" dir="2700000" algn="tl">
                    <a:srgbClr val="000000">
                      <a:alpha val="43137"/>
                    </a:srgbClr>
                  </a:outerShdw>
                </a:effectLst>
              </a:rPr>
              <a:t>שוק בזאר</a:t>
            </a:r>
          </a:p>
          <a:p>
            <a:r>
              <a:rPr lang="he-IL" sz="8000" b="1" dirty="0">
                <a:solidFill>
                  <a:schemeClr val="bg1">
                    <a:lumMod val="85000"/>
                  </a:schemeClr>
                </a:solidFill>
                <a:effectLst>
                  <a:outerShdw blurRad="38100" dist="38100" dir="2700000" algn="tl">
                    <a:srgbClr val="000000">
                      <a:alpha val="43137"/>
                    </a:srgbClr>
                  </a:outerShdw>
                </a:effectLst>
              </a:rPr>
              <a:t>זנות/מכירת סמים/הימורים</a:t>
            </a:r>
          </a:p>
        </p:txBody>
      </p:sp>
    </p:spTree>
    <p:extLst>
      <p:ext uri="{BB962C8B-B14F-4D97-AF65-F5344CB8AC3E}">
        <p14:creationId xmlns:p14="http://schemas.microsoft.com/office/powerpoint/2010/main" val="11435371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תרשים זרימה: תהליך 1"/>
          <p:cNvSpPr/>
          <p:nvPr/>
        </p:nvSpPr>
        <p:spPr>
          <a:xfrm>
            <a:off x="4992414" y="0"/>
            <a:ext cx="7199586" cy="1098331"/>
          </a:xfrm>
          <a:prstGeom prst="flowChartProcess">
            <a:avLst/>
          </a:prstGeom>
          <a:solidFill>
            <a:srgbClr val="AD83AD">
              <a:alpha val="84000"/>
            </a:srgbClr>
          </a:solidFill>
          <a:ln w="38100"/>
          <a:effectLst>
            <a:softEdge rad="31750"/>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8000" b="1" dirty="0">
                <a:solidFill>
                  <a:schemeClr val="tx2">
                    <a:lumMod val="40000"/>
                    <a:lumOff val="60000"/>
                  </a:schemeClr>
                </a:solidFill>
                <a:effectLst>
                  <a:outerShdw blurRad="38100" dist="38100" dir="2700000" algn="tl">
                    <a:srgbClr val="000000">
                      <a:alpha val="43137"/>
                    </a:srgbClr>
                  </a:outerShdw>
                </a:effectLst>
              </a:rPr>
              <a:t>תהליך הפרוור</a:t>
            </a:r>
          </a:p>
        </p:txBody>
      </p:sp>
      <p:pic>
        <p:nvPicPr>
          <p:cNvPr id="3" name="תמונה 2"/>
          <p:cNvPicPr>
            <a:picLocks noChangeAspect="1"/>
          </p:cNvPicPr>
          <p:nvPr/>
        </p:nvPicPr>
        <p:blipFill>
          <a:blip r:embed="rId3"/>
          <a:stretch>
            <a:fillRect/>
          </a:stretch>
        </p:blipFill>
        <p:spPr>
          <a:xfrm>
            <a:off x="5193207" y="99205"/>
            <a:ext cx="969144" cy="899919"/>
          </a:xfrm>
          <a:prstGeom prst="rect">
            <a:avLst/>
          </a:prstGeom>
        </p:spPr>
      </p:pic>
      <p:sp>
        <p:nvSpPr>
          <p:cNvPr id="4" name="מלבן 3"/>
          <p:cNvSpPr/>
          <p:nvPr/>
        </p:nvSpPr>
        <p:spPr>
          <a:xfrm>
            <a:off x="525518" y="1360853"/>
            <a:ext cx="11666482" cy="3785652"/>
          </a:xfrm>
          <a:prstGeom prst="rect">
            <a:avLst/>
          </a:prstGeom>
        </p:spPr>
        <p:txBody>
          <a:bodyPr wrap="square">
            <a:spAutoFit/>
          </a:bodyPr>
          <a:lstStyle/>
          <a:p>
            <a:r>
              <a:rPr lang="he-IL" sz="8000" b="1" dirty="0">
                <a:solidFill>
                  <a:schemeClr val="bg1">
                    <a:lumMod val="85000"/>
                  </a:schemeClr>
                </a:solidFill>
                <a:effectLst>
                  <a:outerShdw blurRad="38100" dist="38100" dir="2700000" algn="tl">
                    <a:srgbClr val="000000">
                      <a:alpha val="43137"/>
                    </a:srgbClr>
                  </a:outerShdw>
                </a:effectLst>
              </a:rPr>
              <a:t>הגירה מהעיר הצפופה והמזוהמת לשוכנות יוקרה ליד העיר</a:t>
            </a:r>
          </a:p>
        </p:txBody>
      </p:sp>
    </p:spTree>
    <p:extLst>
      <p:ext uri="{BB962C8B-B14F-4D97-AF65-F5344CB8AC3E}">
        <p14:creationId xmlns:p14="http://schemas.microsoft.com/office/powerpoint/2010/main" val="6910944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תרשים זרימה: תהליך 1"/>
          <p:cNvSpPr/>
          <p:nvPr/>
        </p:nvSpPr>
        <p:spPr>
          <a:xfrm>
            <a:off x="8355724" y="0"/>
            <a:ext cx="3836276" cy="1098331"/>
          </a:xfrm>
          <a:prstGeom prst="flowChartProcess">
            <a:avLst/>
          </a:prstGeom>
          <a:solidFill>
            <a:srgbClr val="AD83AD">
              <a:alpha val="84000"/>
            </a:srgbClr>
          </a:solidFill>
          <a:ln w="38100"/>
          <a:effectLst>
            <a:softEdge rad="31750"/>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8000" b="1" dirty="0">
                <a:solidFill>
                  <a:schemeClr val="tx2">
                    <a:lumMod val="40000"/>
                    <a:lumOff val="60000"/>
                  </a:schemeClr>
                </a:solidFill>
                <a:effectLst>
                  <a:outerShdw blurRad="38100" dist="38100" dir="2700000" algn="tl">
                    <a:srgbClr val="000000">
                      <a:alpha val="43137"/>
                    </a:srgbClr>
                  </a:outerShdw>
                </a:effectLst>
              </a:rPr>
              <a:t>פרבר</a:t>
            </a:r>
          </a:p>
        </p:txBody>
      </p:sp>
      <p:pic>
        <p:nvPicPr>
          <p:cNvPr id="3" name="תמונה 2"/>
          <p:cNvPicPr>
            <a:picLocks noChangeAspect="1"/>
          </p:cNvPicPr>
          <p:nvPr/>
        </p:nvPicPr>
        <p:blipFill>
          <a:blip r:embed="rId3"/>
          <a:stretch>
            <a:fillRect/>
          </a:stretch>
        </p:blipFill>
        <p:spPr>
          <a:xfrm>
            <a:off x="8592207" y="0"/>
            <a:ext cx="969144" cy="899919"/>
          </a:xfrm>
          <a:prstGeom prst="rect">
            <a:avLst/>
          </a:prstGeom>
        </p:spPr>
      </p:pic>
      <p:sp>
        <p:nvSpPr>
          <p:cNvPr id="4" name="מלבן 3"/>
          <p:cNvSpPr/>
          <p:nvPr/>
        </p:nvSpPr>
        <p:spPr>
          <a:xfrm>
            <a:off x="525518" y="1360853"/>
            <a:ext cx="11666482" cy="3785652"/>
          </a:xfrm>
          <a:prstGeom prst="rect">
            <a:avLst/>
          </a:prstGeom>
        </p:spPr>
        <p:txBody>
          <a:bodyPr wrap="square">
            <a:spAutoFit/>
          </a:bodyPr>
          <a:lstStyle/>
          <a:p>
            <a:r>
              <a:rPr lang="he-IL" sz="8000" b="1" dirty="0">
                <a:solidFill>
                  <a:schemeClr val="bg1">
                    <a:lumMod val="85000"/>
                  </a:schemeClr>
                </a:solidFill>
                <a:effectLst>
                  <a:outerShdw blurRad="38100" dist="38100" dir="2700000" algn="tl">
                    <a:srgbClr val="000000">
                      <a:alpha val="43137"/>
                    </a:srgbClr>
                  </a:outerShdw>
                </a:effectLst>
              </a:rPr>
              <a:t>שכונת יוקרה עם בתים </a:t>
            </a:r>
            <a:r>
              <a:rPr lang="he-IL" sz="8000" b="1" dirty="0" err="1">
                <a:solidFill>
                  <a:schemeClr val="bg1">
                    <a:lumMod val="85000"/>
                  </a:schemeClr>
                </a:solidFill>
                <a:effectLst>
                  <a:outerShdw blurRad="38100" dist="38100" dir="2700000" algn="tl">
                    <a:srgbClr val="000000">
                      <a:alpha val="43137"/>
                    </a:srgbClr>
                  </a:outerShdw>
                </a:effectLst>
              </a:rPr>
              <a:t>צמודיי</a:t>
            </a:r>
            <a:r>
              <a:rPr lang="he-IL" sz="8000" b="1" dirty="0">
                <a:solidFill>
                  <a:schemeClr val="bg1">
                    <a:lumMod val="85000"/>
                  </a:schemeClr>
                </a:solidFill>
                <a:effectLst>
                  <a:outerShdw blurRad="38100" dist="38100" dir="2700000" algn="tl">
                    <a:srgbClr val="000000">
                      <a:alpha val="43137"/>
                    </a:srgbClr>
                  </a:outerShdw>
                </a:effectLst>
              </a:rPr>
              <a:t> קרקע ואיכות חיים גבוה.</a:t>
            </a:r>
          </a:p>
        </p:txBody>
      </p:sp>
    </p:spTree>
    <p:extLst>
      <p:ext uri="{BB962C8B-B14F-4D97-AF65-F5344CB8AC3E}">
        <p14:creationId xmlns:p14="http://schemas.microsoft.com/office/powerpoint/2010/main" val="7463194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תרשים זרימה: תהליך 1"/>
          <p:cNvSpPr/>
          <p:nvPr/>
        </p:nvSpPr>
        <p:spPr>
          <a:xfrm>
            <a:off x="8177048" y="0"/>
            <a:ext cx="4014952" cy="1098331"/>
          </a:xfrm>
          <a:prstGeom prst="flowChartProcess">
            <a:avLst/>
          </a:prstGeom>
          <a:solidFill>
            <a:srgbClr val="AD83AD">
              <a:alpha val="84000"/>
            </a:srgbClr>
          </a:solidFill>
          <a:ln w="38100"/>
          <a:effectLst>
            <a:softEdge rad="31750"/>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8000" b="1" dirty="0">
                <a:solidFill>
                  <a:schemeClr val="tx2">
                    <a:lumMod val="40000"/>
                    <a:lumOff val="60000"/>
                  </a:schemeClr>
                </a:solidFill>
                <a:effectLst>
                  <a:outerShdw blurRad="38100" dist="38100" dir="2700000" algn="tl">
                    <a:srgbClr val="000000">
                      <a:alpha val="43137"/>
                    </a:srgbClr>
                  </a:outerShdw>
                </a:effectLst>
              </a:rPr>
              <a:t>יוממות</a:t>
            </a:r>
          </a:p>
        </p:txBody>
      </p:sp>
      <p:pic>
        <p:nvPicPr>
          <p:cNvPr id="3" name="תמונה 2"/>
          <p:cNvPicPr>
            <a:picLocks noChangeAspect="1"/>
          </p:cNvPicPr>
          <p:nvPr/>
        </p:nvPicPr>
        <p:blipFill>
          <a:blip r:embed="rId3"/>
          <a:stretch>
            <a:fillRect/>
          </a:stretch>
        </p:blipFill>
        <p:spPr>
          <a:xfrm>
            <a:off x="8261131" y="99205"/>
            <a:ext cx="969144" cy="899919"/>
          </a:xfrm>
          <a:prstGeom prst="rect">
            <a:avLst/>
          </a:prstGeom>
        </p:spPr>
      </p:pic>
      <p:sp>
        <p:nvSpPr>
          <p:cNvPr id="4" name="מלבן 3"/>
          <p:cNvSpPr/>
          <p:nvPr/>
        </p:nvSpPr>
        <p:spPr>
          <a:xfrm>
            <a:off x="525518" y="1360853"/>
            <a:ext cx="11666482" cy="3785652"/>
          </a:xfrm>
          <a:prstGeom prst="rect">
            <a:avLst/>
          </a:prstGeom>
        </p:spPr>
        <p:txBody>
          <a:bodyPr wrap="square">
            <a:spAutoFit/>
          </a:bodyPr>
          <a:lstStyle/>
          <a:p>
            <a:r>
              <a:rPr lang="he-IL" sz="8000" b="1" dirty="0">
                <a:solidFill>
                  <a:schemeClr val="bg1">
                    <a:lumMod val="85000"/>
                  </a:schemeClr>
                </a:solidFill>
                <a:effectLst>
                  <a:outerShdw blurRad="38100" dist="38100" dir="2700000" algn="tl">
                    <a:srgbClr val="000000">
                      <a:alpha val="43137"/>
                    </a:srgbClr>
                  </a:outerShdw>
                </a:effectLst>
              </a:rPr>
              <a:t>עקב תהליך הפרוור – נאלצים רבים להגיע לעיר לעבודה, ללימודים, לבילויים</a:t>
            </a:r>
          </a:p>
        </p:txBody>
      </p:sp>
    </p:spTree>
    <p:extLst>
      <p:ext uri="{BB962C8B-B14F-4D97-AF65-F5344CB8AC3E}">
        <p14:creationId xmlns:p14="http://schemas.microsoft.com/office/powerpoint/2010/main" val="21592119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תרשים זרימה: תהליך 1"/>
          <p:cNvSpPr/>
          <p:nvPr/>
        </p:nvSpPr>
        <p:spPr>
          <a:xfrm>
            <a:off x="8177048" y="0"/>
            <a:ext cx="4014952" cy="1098331"/>
          </a:xfrm>
          <a:prstGeom prst="flowChartProcess">
            <a:avLst/>
          </a:prstGeom>
          <a:solidFill>
            <a:srgbClr val="AD83AD">
              <a:alpha val="84000"/>
            </a:srgbClr>
          </a:solidFill>
          <a:ln w="38100"/>
          <a:effectLst>
            <a:softEdge rad="31750"/>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8000" b="1" dirty="0">
                <a:solidFill>
                  <a:schemeClr val="tx2">
                    <a:lumMod val="40000"/>
                    <a:lumOff val="60000"/>
                  </a:schemeClr>
                </a:solidFill>
                <a:effectLst>
                  <a:outerShdw blurRad="38100" dist="38100" dir="2700000" algn="tl">
                    <a:srgbClr val="000000">
                      <a:alpha val="43137"/>
                    </a:srgbClr>
                  </a:outerShdw>
                </a:effectLst>
              </a:rPr>
              <a:t>יוממות</a:t>
            </a:r>
          </a:p>
        </p:txBody>
      </p:sp>
      <p:pic>
        <p:nvPicPr>
          <p:cNvPr id="3" name="תמונה 2"/>
          <p:cNvPicPr>
            <a:picLocks noChangeAspect="1"/>
          </p:cNvPicPr>
          <p:nvPr/>
        </p:nvPicPr>
        <p:blipFill>
          <a:blip r:embed="rId3"/>
          <a:stretch>
            <a:fillRect/>
          </a:stretch>
        </p:blipFill>
        <p:spPr>
          <a:xfrm>
            <a:off x="8261131" y="99205"/>
            <a:ext cx="969144" cy="899919"/>
          </a:xfrm>
          <a:prstGeom prst="rect">
            <a:avLst/>
          </a:prstGeom>
        </p:spPr>
      </p:pic>
      <p:sp>
        <p:nvSpPr>
          <p:cNvPr id="4" name="מלבן 3"/>
          <p:cNvSpPr/>
          <p:nvPr/>
        </p:nvSpPr>
        <p:spPr>
          <a:xfrm>
            <a:off x="525518" y="1360853"/>
            <a:ext cx="11666482" cy="3785652"/>
          </a:xfrm>
          <a:prstGeom prst="rect">
            <a:avLst/>
          </a:prstGeom>
        </p:spPr>
        <p:txBody>
          <a:bodyPr wrap="square">
            <a:spAutoFit/>
          </a:bodyPr>
          <a:lstStyle/>
          <a:p>
            <a:r>
              <a:rPr lang="he-IL" sz="8000" b="1" dirty="0">
                <a:solidFill>
                  <a:schemeClr val="bg1">
                    <a:lumMod val="85000"/>
                  </a:schemeClr>
                </a:solidFill>
                <a:effectLst>
                  <a:outerShdw blurRad="38100" dist="38100" dir="2700000" algn="tl">
                    <a:srgbClr val="000000">
                      <a:alpha val="43137"/>
                    </a:srgbClr>
                  </a:outerShdw>
                </a:effectLst>
              </a:rPr>
              <a:t>התהליך מתרחש בשעות הבוקר בין 7 – 10</a:t>
            </a:r>
          </a:p>
          <a:p>
            <a:r>
              <a:rPr lang="he-IL" sz="8000" b="1" dirty="0">
                <a:solidFill>
                  <a:schemeClr val="bg1">
                    <a:lumMod val="85000"/>
                  </a:schemeClr>
                </a:solidFill>
                <a:effectLst>
                  <a:outerShdw blurRad="38100" dist="38100" dir="2700000" algn="tl">
                    <a:srgbClr val="000000">
                      <a:alpha val="43137"/>
                    </a:srgbClr>
                  </a:outerShdw>
                </a:effectLst>
              </a:rPr>
              <a:t>ובערב בין 16- 19</a:t>
            </a:r>
          </a:p>
        </p:txBody>
      </p:sp>
    </p:spTree>
    <p:extLst>
      <p:ext uri="{BB962C8B-B14F-4D97-AF65-F5344CB8AC3E}">
        <p14:creationId xmlns:p14="http://schemas.microsoft.com/office/powerpoint/2010/main" val="36092115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תרשים זרימה: תהליך 1"/>
          <p:cNvSpPr/>
          <p:nvPr/>
        </p:nvSpPr>
        <p:spPr>
          <a:xfrm>
            <a:off x="8177048" y="0"/>
            <a:ext cx="4014952" cy="1098331"/>
          </a:xfrm>
          <a:prstGeom prst="flowChartProcess">
            <a:avLst/>
          </a:prstGeom>
          <a:solidFill>
            <a:srgbClr val="AD83AD">
              <a:alpha val="84000"/>
            </a:srgbClr>
          </a:solidFill>
          <a:ln w="38100"/>
          <a:effectLst>
            <a:softEdge rad="31750"/>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8000" b="1" dirty="0">
                <a:solidFill>
                  <a:schemeClr val="tx2">
                    <a:lumMod val="40000"/>
                    <a:lumOff val="60000"/>
                  </a:schemeClr>
                </a:solidFill>
                <a:effectLst>
                  <a:outerShdw blurRad="38100" dist="38100" dir="2700000" algn="tl">
                    <a:srgbClr val="000000">
                      <a:alpha val="43137"/>
                    </a:srgbClr>
                  </a:outerShdw>
                </a:effectLst>
              </a:rPr>
              <a:t>יוממות</a:t>
            </a:r>
          </a:p>
        </p:txBody>
      </p:sp>
      <p:pic>
        <p:nvPicPr>
          <p:cNvPr id="3" name="תמונה 2"/>
          <p:cNvPicPr>
            <a:picLocks noChangeAspect="1"/>
          </p:cNvPicPr>
          <p:nvPr/>
        </p:nvPicPr>
        <p:blipFill>
          <a:blip r:embed="rId3"/>
          <a:stretch>
            <a:fillRect/>
          </a:stretch>
        </p:blipFill>
        <p:spPr>
          <a:xfrm>
            <a:off x="8261131" y="99205"/>
            <a:ext cx="969144" cy="899919"/>
          </a:xfrm>
          <a:prstGeom prst="rect">
            <a:avLst/>
          </a:prstGeom>
        </p:spPr>
      </p:pic>
      <p:sp>
        <p:nvSpPr>
          <p:cNvPr id="4" name="מלבן 3"/>
          <p:cNvSpPr/>
          <p:nvPr/>
        </p:nvSpPr>
        <p:spPr>
          <a:xfrm>
            <a:off x="525518" y="1360853"/>
            <a:ext cx="11666482" cy="3785652"/>
          </a:xfrm>
          <a:prstGeom prst="rect">
            <a:avLst/>
          </a:prstGeom>
        </p:spPr>
        <p:txBody>
          <a:bodyPr wrap="square">
            <a:spAutoFit/>
          </a:bodyPr>
          <a:lstStyle/>
          <a:p>
            <a:r>
              <a:rPr lang="he-IL" sz="8000" b="1" dirty="0">
                <a:solidFill>
                  <a:schemeClr val="bg1">
                    <a:lumMod val="85000"/>
                  </a:schemeClr>
                </a:solidFill>
                <a:effectLst>
                  <a:outerShdw blurRad="38100" dist="38100" dir="2700000" algn="tl">
                    <a:srgbClr val="000000">
                      <a:alpha val="43137"/>
                    </a:srgbClr>
                  </a:outerShdw>
                </a:effectLst>
              </a:rPr>
              <a:t>זה גורם לעומסי תנועה, תאונות, זיהום אוויר, מחסור בחנייה</a:t>
            </a:r>
          </a:p>
        </p:txBody>
      </p:sp>
    </p:spTree>
    <p:extLst>
      <p:ext uri="{BB962C8B-B14F-4D97-AF65-F5344CB8AC3E}">
        <p14:creationId xmlns:p14="http://schemas.microsoft.com/office/powerpoint/2010/main" val="3098266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D83AD">
            <a:alpha val="45000"/>
          </a:srgbClr>
        </a:solidFill>
        <a:effectLst/>
      </p:bgPr>
    </p:bg>
    <p:spTree>
      <p:nvGrpSpPr>
        <p:cNvPr id="1" name=""/>
        <p:cNvGrpSpPr/>
        <p:nvPr/>
      </p:nvGrpSpPr>
      <p:grpSpPr>
        <a:xfrm>
          <a:off x="0" y="0"/>
          <a:ext cx="0" cy="0"/>
          <a:chOff x="0" y="0"/>
          <a:chExt cx="0" cy="0"/>
        </a:xfrm>
      </p:grpSpPr>
      <p:sp>
        <p:nvSpPr>
          <p:cNvPr id="2" name="תרשים זרימה: תהליך 1"/>
          <p:cNvSpPr/>
          <p:nvPr/>
        </p:nvSpPr>
        <p:spPr>
          <a:xfrm>
            <a:off x="3258207" y="0"/>
            <a:ext cx="8933793" cy="1098331"/>
          </a:xfrm>
          <a:prstGeom prst="flowChartProcess">
            <a:avLst/>
          </a:prstGeom>
          <a:solidFill>
            <a:srgbClr val="AD83AD">
              <a:alpha val="84000"/>
            </a:srgbClr>
          </a:solidFill>
          <a:ln w="38100"/>
          <a:effectLst>
            <a:softEdge rad="31750"/>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8000" b="1" dirty="0">
                <a:solidFill>
                  <a:schemeClr val="tx2">
                    <a:lumMod val="40000"/>
                    <a:lumOff val="60000"/>
                  </a:schemeClr>
                </a:solidFill>
                <a:effectLst>
                  <a:outerShdw blurRad="38100" dist="38100" dir="2700000" algn="tl">
                    <a:srgbClr val="000000">
                      <a:alpha val="43137"/>
                    </a:srgbClr>
                  </a:outerShdw>
                </a:effectLst>
              </a:rPr>
              <a:t>שיעורי ילודה</a:t>
            </a:r>
          </a:p>
        </p:txBody>
      </p:sp>
      <p:sp>
        <p:nvSpPr>
          <p:cNvPr id="3" name="מלבן 2"/>
          <p:cNvSpPr/>
          <p:nvPr/>
        </p:nvSpPr>
        <p:spPr>
          <a:xfrm>
            <a:off x="924911" y="2210590"/>
            <a:ext cx="10468303" cy="2554545"/>
          </a:xfrm>
          <a:prstGeom prst="rect">
            <a:avLst/>
          </a:prstGeom>
        </p:spPr>
        <p:txBody>
          <a:bodyPr wrap="square">
            <a:spAutoFit/>
          </a:bodyPr>
          <a:lstStyle/>
          <a:p>
            <a:r>
              <a:rPr lang="he-IL" sz="4000" b="1" dirty="0">
                <a:solidFill>
                  <a:srgbClr val="000000"/>
                </a:solidFill>
                <a:effectLst>
                  <a:outerShdw blurRad="38100" dist="38100" dir="2700000" algn="tl">
                    <a:srgbClr val="000000">
                      <a:alpha val="43137"/>
                    </a:srgbClr>
                  </a:outerShdw>
                </a:effectLst>
                <a:ea typeface="Times New Roman" panose="02020603050405020304" pitchFamily="18" charset="0"/>
              </a:rPr>
              <a:t>באוכלוסייה מסוימת הוא מדד למספר הלידות המתרחשות בה, וזאת ביחס לגודל אותה אוכלוסייה וביחידת זמן קבועה. בדרך כלל מבטאים שיעורי ילודה את מספר הלידות לכל 1000 נפש לשנה</a:t>
            </a:r>
            <a:endParaRPr lang="he-IL" sz="4000" b="1" dirty="0">
              <a:effectLst>
                <a:outerShdw blurRad="38100" dist="38100" dir="2700000" algn="tl">
                  <a:srgbClr val="000000">
                    <a:alpha val="43137"/>
                  </a:srgbClr>
                </a:outerShdw>
              </a:effectLst>
            </a:endParaRPr>
          </a:p>
        </p:txBody>
      </p:sp>
      <p:pic>
        <p:nvPicPr>
          <p:cNvPr id="4" name="תמונה 3"/>
          <p:cNvPicPr>
            <a:picLocks noChangeAspect="1"/>
          </p:cNvPicPr>
          <p:nvPr/>
        </p:nvPicPr>
        <p:blipFill>
          <a:blip r:embed="rId2"/>
          <a:stretch>
            <a:fillRect/>
          </a:stretch>
        </p:blipFill>
        <p:spPr>
          <a:xfrm>
            <a:off x="3470678" y="34008"/>
            <a:ext cx="1109568" cy="1030313"/>
          </a:xfrm>
          <a:prstGeom prst="rect">
            <a:avLst/>
          </a:prstGeom>
        </p:spPr>
      </p:pic>
    </p:spTree>
    <p:extLst>
      <p:ext uri="{BB962C8B-B14F-4D97-AF65-F5344CB8AC3E}">
        <p14:creationId xmlns:p14="http://schemas.microsoft.com/office/powerpoint/2010/main" val="4260263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AD83AD">
            <a:alpha val="45000"/>
          </a:srgbClr>
        </a:solidFill>
        <a:effectLst/>
      </p:bgPr>
    </p:bg>
    <p:spTree>
      <p:nvGrpSpPr>
        <p:cNvPr id="1" name=""/>
        <p:cNvGrpSpPr/>
        <p:nvPr/>
      </p:nvGrpSpPr>
      <p:grpSpPr>
        <a:xfrm>
          <a:off x="0" y="0"/>
          <a:ext cx="0" cy="0"/>
          <a:chOff x="0" y="0"/>
          <a:chExt cx="0" cy="0"/>
        </a:xfrm>
      </p:grpSpPr>
      <p:sp>
        <p:nvSpPr>
          <p:cNvPr id="2" name="תרשים זרימה: תהליך 1"/>
          <p:cNvSpPr/>
          <p:nvPr/>
        </p:nvSpPr>
        <p:spPr>
          <a:xfrm>
            <a:off x="4172607" y="31531"/>
            <a:ext cx="7115503" cy="1098331"/>
          </a:xfrm>
          <a:prstGeom prst="flowChartProcess">
            <a:avLst/>
          </a:prstGeom>
          <a:solidFill>
            <a:srgbClr val="AD83AD">
              <a:alpha val="84000"/>
            </a:srgbClr>
          </a:solidFill>
          <a:ln w="38100"/>
          <a:effectLst>
            <a:softEdge rad="31750"/>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8000" b="1" dirty="0">
                <a:solidFill>
                  <a:schemeClr val="tx2">
                    <a:lumMod val="40000"/>
                    <a:lumOff val="60000"/>
                  </a:schemeClr>
                </a:solidFill>
                <a:effectLst>
                  <a:outerShdw blurRad="38100" dist="38100" dir="2700000" algn="tl">
                    <a:srgbClr val="000000">
                      <a:alpha val="43137"/>
                    </a:srgbClr>
                  </a:outerShdw>
                </a:effectLst>
              </a:rPr>
              <a:t>הגירה חיצונית</a:t>
            </a:r>
          </a:p>
        </p:txBody>
      </p:sp>
      <p:pic>
        <p:nvPicPr>
          <p:cNvPr id="3" name="תמונה 2"/>
          <p:cNvPicPr>
            <a:picLocks noChangeAspect="1"/>
          </p:cNvPicPr>
          <p:nvPr/>
        </p:nvPicPr>
        <p:blipFill>
          <a:blip r:embed="rId2"/>
          <a:stretch>
            <a:fillRect/>
          </a:stretch>
        </p:blipFill>
        <p:spPr>
          <a:xfrm>
            <a:off x="4298730" y="168881"/>
            <a:ext cx="969144" cy="899919"/>
          </a:xfrm>
          <a:prstGeom prst="rect">
            <a:avLst/>
          </a:prstGeom>
        </p:spPr>
      </p:pic>
      <p:sp>
        <p:nvSpPr>
          <p:cNvPr id="4" name="מלבן 3"/>
          <p:cNvSpPr/>
          <p:nvPr/>
        </p:nvSpPr>
        <p:spPr>
          <a:xfrm>
            <a:off x="441434" y="1206150"/>
            <a:ext cx="11666482" cy="5632311"/>
          </a:xfrm>
          <a:prstGeom prst="rect">
            <a:avLst/>
          </a:prstGeom>
        </p:spPr>
        <p:txBody>
          <a:bodyPr wrap="square">
            <a:spAutoFit/>
          </a:bodyPr>
          <a:lstStyle/>
          <a:p>
            <a:r>
              <a:rPr lang="he-IL" sz="6000" b="1" dirty="0">
                <a:effectLst>
                  <a:outerShdw blurRad="38100" dist="38100" dir="2700000" algn="tl">
                    <a:srgbClr val="000000">
                      <a:alpha val="43137"/>
                    </a:srgbClr>
                  </a:outerShdw>
                </a:effectLst>
              </a:rPr>
              <a:t>הגירה ממדינה למדינה</a:t>
            </a:r>
          </a:p>
          <a:p>
            <a:r>
              <a:rPr lang="he-IL" sz="6000" b="1" dirty="0">
                <a:effectLst>
                  <a:outerShdw blurRad="38100" dist="38100" dir="2700000" algn="tl">
                    <a:srgbClr val="000000">
                      <a:alpha val="43137"/>
                    </a:srgbClr>
                  </a:outerShdw>
                </a:effectLst>
              </a:rPr>
              <a:t>במדינה מתפתחת – למדינה מפותחת</a:t>
            </a:r>
          </a:p>
          <a:p>
            <a:r>
              <a:rPr lang="he-IL" sz="6000" b="1" dirty="0">
                <a:effectLst>
                  <a:outerShdw blurRad="38100" dist="38100" dir="2700000" algn="tl">
                    <a:srgbClr val="000000">
                      <a:alpha val="43137"/>
                    </a:srgbClr>
                  </a:outerShdw>
                </a:effectLst>
              </a:rPr>
              <a:t>בעיקר מהגרי עבודה</a:t>
            </a:r>
          </a:p>
          <a:p>
            <a:r>
              <a:rPr lang="he-IL" sz="6000" b="1" dirty="0">
                <a:effectLst>
                  <a:outerShdw blurRad="38100" dist="38100" dir="2700000" algn="tl">
                    <a:srgbClr val="000000">
                      <a:alpha val="43137"/>
                    </a:srgbClr>
                  </a:outerShdw>
                </a:effectLst>
              </a:rPr>
              <a:t>במדינה מפותחת – למדינה יותר מפותחת</a:t>
            </a:r>
          </a:p>
          <a:p>
            <a:r>
              <a:rPr lang="he-IL" sz="6000" b="1" dirty="0">
                <a:effectLst>
                  <a:outerShdw blurRad="38100" dist="38100" dir="2700000" algn="tl">
                    <a:srgbClr val="000000">
                      <a:alpha val="43137"/>
                    </a:srgbClr>
                  </a:outerShdw>
                </a:effectLst>
              </a:rPr>
              <a:t>בעיקר בריחת מוחות</a:t>
            </a:r>
          </a:p>
        </p:txBody>
      </p:sp>
    </p:spTree>
    <p:extLst>
      <p:ext uri="{BB962C8B-B14F-4D97-AF65-F5344CB8AC3E}">
        <p14:creationId xmlns:p14="http://schemas.microsoft.com/office/powerpoint/2010/main" val="17163828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AD83AD">
            <a:alpha val="45000"/>
          </a:srgbClr>
        </a:solidFill>
        <a:effectLst/>
      </p:bgPr>
    </p:bg>
    <p:spTree>
      <p:nvGrpSpPr>
        <p:cNvPr id="1" name=""/>
        <p:cNvGrpSpPr/>
        <p:nvPr/>
      </p:nvGrpSpPr>
      <p:grpSpPr>
        <a:xfrm>
          <a:off x="0" y="0"/>
          <a:ext cx="0" cy="0"/>
          <a:chOff x="0" y="0"/>
          <a:chExt cx="0" cy="0"/>
        </a:xfrm>
      </p:grpSpPr>
      <p:sp>
        <p:nvSpPr>
          <p:cNvPr id="2" name="תרשים זרימה: תהליך 1"/>
          <p:cNvSpPr/>
          <p:nvPr/>
        </p:nvSpPr>
        <p:spPr>
          <a:xfrm>
            <a:off x="4582510" y="31531"/>
            <a:ext cx="6705600" cy="1098331"/>
          </a:xfrm>
          <a:prstGeom prst="flowChartProcess">
            <a:avLst/>
          </a:prstGeom>
          <a:solidFill>
            <a:srgbClr val="AD83AD">
              <a:alpha val="84000"/>
            </a:srgbClr>
          </a:solidFill>
          <a:ln w="38100"/>
          <a:effectLst>
            <a:softEdge rad="31750"/>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8000" b="1" dirty="0">
                <a:solidFill>
                  <a:schemeClr val="tx2">
                    <a:lumMod val="40000"/>
                    <a:lumOff val="60000"/>
                  </a:schemeClr>
                </a:solidFill>
                <a:effectLst>
                  <a:outerShdw blurRad="38100" dist="38100" dir="2700000" algn="tl">
                    <a:srgbClr val="000000">
                      <a:alpha val="43137"/>
                    </a:srgbClr>
                  </a:outerShdw>
                </a:effectLst>
              </a:rPr>
              <a:t>מהגרי עבודה</a:t>
            </a:r>
          </a:p>
        </p:txBody>
      </p:sp>
      <p:pic>
        <p:nvPicPr>
          <p:cNvPr id="3" name="תמונה 2"/>
          <p:cNvPicPr>
            <a:picLocks noChangeAspect="1"/>
          </p:cNvPicPr>
          <p:nvPr/>
        </p:nvPicPr>
        <p:blipFill>
          <a:blip r:embed="rId2"/>
          <a:stretch>
            <a:fillRect/>
          </a:stretch>
        </p:blipFill>
        <p:spPr>
          <a:xfrm>
            <a:off x="4761185" y="130736"/>
            <a:ext cx="969144" cy="899919"/>
          </a:xfrm>
          <a:prstGeom prst="rect">
            <a:avLst/>
          </a:prstGeom>
        </p:spPr>
      </p:pic>
      <p:sp>
        <p:nvSpPr>
          <p:cNvPr id="4" name="מלבן 3"/>
          <p:cNvSpPr/>
          <p:nvPr/>
        </p:nvSpPr>
        <p:spPr>
          <a:xfrm>
            <a:off x="388882" y="1574012"/>
            <a:ext cx="11666482" cy="3785652"/>
          </a:xfrm>
          <a:prstGeom prst="rect">
            <a:avLst/>
          </a:prstGeom>
        </p:spPr>
        <p:txBody>
          <a:bodyPr wrap="square">
            <a:spAutoFit/>
          </a:bodyPr>
          <a:lstStyle/>
          <a:p>
            <a:r>
              <a:rPr lang="he-IL" sz="6000" b="1" dirty="0">
                <a:effectLst>
                  <a:outerShdw blurRad="38100" dist="38100" dir="2700000" algn="tl">
                    <a:srgbClr val="000000">
                      <a:alpha val="43137"/>
                    </a:srgbClr>
                  </a:outerShdw>
                </a:effectLst>
              </a:rPr>
              <a:t>בדרך כלל אחד מבני המשפחה נוסע לעבוד במדינה מתפתחת. הוא שולח את רוב המשכורת למשפחה דבר שמעלה את רמת החיים שלהם</a:t>
            </a:r>
          </a:p>
        </p:txBody>
      </p:sp>
    </p:spTree>
    <p:extLst>
      <p:ext uri="{BB962C8B-B14F-4D97-AF65-F5344CB8AC3E}">
        <p14:creationId xmlns:p14="http://schemas.microsoft.com/office/powerpoint/2010/main" val="29671697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AD83AD">
            <a:alpha val="45000"/>
          </a:srgbClr>
        </a:solidFill>
        <a:effectLst/>
      </p:bgPr>
    </p:bg>
    <p:spTree>
      <p:nvGrpSpPr>
        <p:cNvPr id="1" name=""/>
        <p:cNvGrpSpPr/>
        <p:nvPr/>
      </p:nvGrpSpPr>
      <p:grpSpPr>
        <a:xfrm>
          <a:off x="0" y="0"/>
          <a:ext cx="0" cy="0"/>
          <a:chOff x="0" y="0"/>
          <a:chExt cx="0" cy="0"/>
        </a:xfrm>
      </p:grpSpPr>
      <p:sp>
        <p:nvSpPr>
          <p:cNvPr id="2" name="תרשים זרימה: תהליך 1"/>
          <p:cNvSpPr/>
          <p:nvPr/>
        </p:nvSpPr>
        <p:spPr>
          <a:xfrm>
            <a:off x="4582510" y="31531"/>
            <a:ext cx="6705600" cy="1098331"/>
          </a:xfrm>
          <a:prstGeom prst="flowChartProcess">
            <a:avLst/>
          </a:prstGeom>
          <a:solidFill>
            <a:srgbClr val="AD83AD">
              <a:alpha val="84000"/>
            </a:srgbClr>
          </a:solidFill>
          <a:ln w="38100"/>
          <a:effectLst>
            <a:softEdge rad="31750"/>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8000" b="1" dirty="0">
                <a:solidFill>
                  <a:schemeClr val="tx2">
                    <a:lumMod val="40000"/>
                    <a:lumOff val="60000"/>
                  </a:schemeClr>
                </a:solidFill>
                <a:effectLst>
                  <a:outerShdw blurRad="38100" dist="38100" dir="2700000" algn="tl">
                    <a:srgbClr val="000000">
                      <a:alpha val="43137"/>
                    </a:srgbClr>
                  </a:outerShdw>
                </a:effectLst>
              </a:rPr>
              <a:t>מהגרי עבודה</a:t>
            </a:r>
          </a:p>
        </p:txBody>
      </p:sp>
      <p:pic>
        <p:nvPicPr>
          <p:cNvPr id="3" name="תמונה 2"/>
          <p:cNvPicPr>
            <a:picLocks noChangeAspect="1"/>
          </p:cNvPicPr>
          <p:nvPr/>
        </p:nvPicPr>
        <p:blipFill>
          <a:blip r:embed="rId2"/>
          <a:stretch>
            <a:fillRect/>
          </a:stretch>
        </p:blipFill>
        <p:spPr>
          <a:xfrm>
            <a:off x="4761185" y="130736"/>
            <a:ext cx="969144" cy="899919"/>
          </a:xfrm>
          <a:prstGeom prst="rect">
            <a:avLst/>
          </a:prstGeom>
        </p:spPr>
      </p:pic>
      <p:sp>
        <p:nvSpPr>
          <p:cNvPr id="4" name="מלבן 3"/>
          <p:cNvSpPr/>
          <p:nvPr/>
        </p:nvSpPr>
        <p:spPr>
          <a:xfrm>
            <a:off x="388882" y="1574012"/>
            <a:ext cx="11666482" cy="2862322"/>
          </a:xfrm>
          <a:prstGeom prst="rect">
            <a:avLst/>
          </a:prstGeom>
        </p:spPr>
        <p:txBody>
          <a:bodyPr wrap="square">
            <a:spAutoFit/>
          </a:bodyPr>
          <a:lstStyle/>
          <a:p>
            <a:r>
              <a:rPr lang="he-IL" sz="6000" b="1" dirty="0">
                <a:effectLst>
                  <a:outerShdw blurRad="38100" dist="38100" dir="2700000" algn="tl">
                    <a:srgbClr val="000000">
                      <a:alpha val="43137"/>
                    </a:srgbClr>
                  </a:outerShdw>
                </a:effectLst>
              </a:rPr>
              <a:t>הם מקבלים אישור להיות במדינה לתקופה מסוימת, ולאחר מכן צריכים לעזוב או להאריך את האישור</a:t>
            </a:r>
          </a:p>
        </p:txBody>
      </p:sp>
    </p:spTree>
    <p:extLst>
      <p:ext uri="{BB962C8B-B14F-4D97-AF65-F5344CB8AC3E}">
        <p14:creationId xmlns:p14="http://schemas.microsoft.com/office/powerpoint/2010/main" val="34487006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AD83AD">
            <a:alpha val="45000"/>
          </a:srgbClr>
        </a:solidFill>
        <a:effectLst/>
      </p:bgPr>
    </p:bg>
    <p:spTree>
      <p:nvGrpSpPr>
        <p:cNvPr id="1" name=""/>
        <p:cNvGrpSpPr/>
        <p:nvPr/>
      </p:nvGrpSpPr>
      <p:grpSpPr>
        <a:xfrm>
          <a:off x="0" y="0"/>
          <a:ext cx="0" cy="0"/>
          <a:chOff x="0" y="0"/>
          <a:chExt cx="0" cy="0"/>
        </a:xfrm>
      </p:grpSpPr>
      <p:sp>
        <p:nvSpPr>
          <p:cNvPr id="2" name="תרשים זרימה: תהליך 1"/>
          <p:cNvSpPr/>
          <p:nvPr/>
        </p:nvSpPr>
        <p:spPr>
          <a:xfrm>
            <a:off x="4582510" y="31531"/>
            <a:ext cx="6705600" cy="1098331"/>
          </a:xfrm>
          <a:prstGeom prst="flowChartProcess">
            <a:avLst/>
          </a:prstGeom>
          <a:solidFill>
            <a:srgbClr val="AD83AD">
              <a:alpha val="84000"/>
            </a:srgbClr>
          </a:solidFill>
          <a:ln w="38100"/>
          <a:effectLst>
            <a:softEdge rad="31750"/>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8000" b="1" dirty="0">
                <a:solidFill>
                  <a:schemeClr val="tx2">
                    <a:lumMod val="40000"/>
                    <a:lumOff val="60000"/>
                  </a:schemeClr>
                </a:solidFill>
                <a:effectLst>
                  <a:outerShdw blurRad="38100" dist="38100" dir="2700000" algn="tl">
                    <a:srgbClr val="000000">
                      <a:alpha val="43137"/>
                    </a:srgbClr>
                  </a:outerShdw>
                </a:effectLst>
              </a:rPr>
              <a:t>מהגרי עבודה</a:t>
            </a:r>
          </a:p>
        </p:txBody>
      </p:sp>
      <p:pic>
        <p:nvPicPr>
          <p:cNvPr id="3" name="תמונה 2"/>
          <p:cNvPicPr>
            <a:picLocks noChangeAspect="1"/>
          </p:cNvPicPr>
          <p:nvPr/>
        </p:nvPicPr>
        <p:blipFill>
          <a:blip r:embed="rId2"/>
          <a:stretch>
            <a:fillRect/>
          </a:stretch>
        </p:blipFill>
        <p:spPr>
          <a:xfrm>
            <a:off x="4761185" y="130736"/>
            <a:ext cx="969144" cy="899919"/>
          </a:xfrm>
          <a:prstGeom prst="rect">
            <a:avLst/>
          </a:prstGeom>
        </p:spPr>
      </p:pic>
      <p:sp>
        <p:nvSpPr>
          <p:cNvPr id="4" name="מלבן 3"/>
          <p:cNvSpPr/>
          <p:nvPr/>
        </p:nvSpPr>
        <p:spPr>
          <a:xfrm>
            <a:off x="388882" y="1574012"/>
            <a:ext cx="11666482" cy="2862322"/>
          </a:xfrm>
          <a:prstGeom prst="rect">
            <a:avLst/>
          </a:prstGeom>
        </p:spPr>
        <p:txBody>
          <a:bodyPr wrap="square">
            <a:spAutoFit/>
          </a:bodyPr>
          <a:lstStyle/>
          <a:p>
            <a:r>
              <a:rPr lang="he-IL" sz="6000" b="1" dirty="0">
                <a:effectLst>
                  <a:outerShdw blurRad="38100" dist="38100" dir="2700000" algn="tl">
                    <a:srgbClr val="000000">
                      <a:alpha val="43137"/>
                    </a:srgbClr>
                  </a:outerShdw>
                </a:effectLst>
              </a:rPr>
              <a:t>הם מקבלים אישור להיות במדינה לתקופה מסוימת, ולאחר מכן צריכים לעזוב או להאריך את האישור</a:t>
            </a:r>
          </a:p>
        </p:txBody>
      </p:sp>
    </p:spTree>
    <p:extLst>
      <p:ext uri="{BB962C8B-B14F-4D97-AF65-F5344CB8AC3E}">
        <p14:creationId xmlns:p14="http://schemas.microsoft.com/office/powerpoint/2010/main" val="10011721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AD83AD">
            <a:alpha val="45000"/>
          </a:srgbClr>
        </a:solidFill>
        <a:effectLst/>
      </p:bgPr>
    </p:bg>
    <p:spTree>
      <p:nvGrpSpPr>
        <p:cNvPr id="1" name=""/>
        <p:cNvGrpSpPr/>
        <p:nvPr/>
      </p:nvGrpSpPr>
      <p:grpSpPr>
        <a:xfrm>
          <a:off x="0" y="0"/>
          <a:ext cx="0" cy="0"/>
          <a:chOff x="0" y="0"/>
          <a:chExt cx="0" cy="0"/>
        </a:xfrm>
      </p:grpSpPr>
      <p:sp>
        <p:nvSpPr>
          <p:cNvPr id="2" name="תרשים זרימה: תהליך 1"/>
          <p:cNvSpPr/>
          <p:nvPr/>
        </p:nvSpPr>
        <p:spPr>
          <a:xfrm>
            <a:off x="4582510" y="31531"/>
            <a:ext cx="6705600" cy="1098331"/>
          </a:xfrm>
          <a:prstGeom prst="flowChartProcess">
            <a:avLst/>
          </a:prstGeom>
          <a:solidFill>
            <a:srgbClr val="AD83AD">
              <a:alpha val="84000"/>
            </a:srgbClr>
          </a:solidFill>
          <a:ln w="38100"/>
          <a:effectLst>
            <a:softEdge rad="31750"/>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8000" b="1" dirty="0">
                <a:solidFill>
                  <a:schemeClr val="tx2">
                    <a:lumMod val="40000"/>
                    <a:lumOff val="60000"/>
                  </a:schemeClr>
                </a:solidFill>
                <a:effectLst>
                  <a:outerShdw blurRad="38100" dist="38100" dir="2700000" algn="tl">
                    <a:srgbClr val="000000">
                      <a:alpha val="43137"/>
                    </a:srgbClr>
                  </a:outerShdw>
                </a:effectLst>
              </a:rPr>
              <a:t>מהגרי עבודה</a:t>
            </a:r>
          </a:p>
        </p:txBody>
      </p:sp>
      <p:pic>
        <p:nvPicPr>
          <p:cNvPr id="3" name="תמונה 2"/>
          <p:cNvPicPr>
            <a:picLocks noChangeAspect="1"/>
          </p:cNvPicPr>
          <p:nvPr/>
        </p:nvPicPr>
        <p:blipFill>
          <a:blip r:embed="rId2"/>
          <a:stretch>
            <a:fillRect/>
          </a:stretch>
        </p:blipFill>
        <p:spPr>
          <a:xfrm>
            <a:off x="4761185" y="130736"/>
            <a:ext cx="969144" cy="899919"/>
          </a:xfrm>
          <a:prstGeom prst="rect">
            <a:avLst/>
          </a:prstGeom>
        </p:spPr>
      </p:pic>
      <p:sp>
        <p:nvSpPr>
          <p:cNvPr id="4" name="מלבן 3"/>
          <p:cNvSpPr/>
          <p:nvPr/>
        </p:nvSpPr>
        <p:spPr>
          <a:xfrm>
            <a:off x="388882" y="1574012"/>
            <a:ext cx="11666482" cy="1938992"/>
          </a:xfrm>
          <a:prstGeom prst="rect">
            <a:avLst/>
          </a:prstGeom>
        </p:spPr>
        <p:txBody>
          <a:bodyPr wrap="square">
            <a:spAutoFit/>
          </a:bodyPr>
          <a:lstStyle/>
          <a:p>
            <a:r>
              <a:rPr lang="he-IL" sz="6000" b="1" dirty="0">
                <a:effectLst>
                  <a:outerShdw blurRad="38100" dist="38100" dir="2700000" algn="tl">
                    <a:srgbClr val="000000">
                      <a:alpha val="43137"/>
                    </a:srgbClr>
                  </a:outerShdw>
                </a:effectLst>
              </a:rPr>
              <a:t>בכפרים נשארת האוכלוסייה החלשה בעיקר של ילדים נשים וקשישים</a:t>
            </a:r>
          </a:p>
        </p:txBody>
      </p:sp>
    </p:spTree>
    <p:extLst>
      <p:ext uri="{BB962C8B-B14F-4D97-AF65-F5344CB8AC3E}">
        <p14:creationId xmlns:p14="http://schemas.microsoft.com/office/powerpoint/2010/main" val="20829281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AD83AD">
            <a:alpha val="45000"/>
          </a:srgbClr>
        </a:solidFill>
        <a:effectLst/>
      </p:bgPr>
    </p:bg>
    <p:spTree>
      <p:nvGrpSpPr>
        <p:cNvPr id="1" name=""/>
        <p:cNvGrpSpPr/>
        <p:nvPr/>
      </p:nvGrpSpPr>
      <p:grpSpPr>
        <a:xfrm>
          <a:off x="0" y="0"/>
          <a:ext cx="0" cy="0"/>
          <a:chOff x="0" y="0"/>
          <a:chExt cx="0" cy="0"/>
        </a:xfrm>
      </p:grpSpPr>
      <p:sp>
        <p:nvSpPr>
          <p:cNvPr id="2" name="תרשים זרימה: תהליך 1"/>
          <p:cNvSpPr/>
          <p:nvPr/>
        </p:nvSpPr>
        <p:spPr>
          <a:xfrm>
            <a:off x="4582510" y="31531"/>
            <a:ext cx="6705600" cy="1098331"/>
          </a:xfrm>
          <a:prstGeom prst="flowChartProcess">
            <a:avLst/>
          </a:prstGeom>
          <a:solidFill>
            <a:srgbClr val="AD83AD">
              <a:alpha val="84000"/>
            </a:srgbClr>
          </a:solidFill>
          <a:ln w="38100"/>
          <a:effectLst>
            <a:softEdge rad="31750"/>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8000" b="1" dirty="0">
                <a:solidFill>
                  <a:schemeClr val="tx2">
                    <a:lumMod val="40000"/>
                    <a:lumOff val="60000"/>
                  </a:schemeClr>
                </a:solidFill>
                <a:effectLst>
                  <a:outerShdw blurRad="38100" dist="38100" dir="2700000" algn="tl">
                    <a:srgbClr val="000000">
                      <a:alpha val="43137"/>
                    </a:srgbClr>
                  </a:outerShdw>
                </a:effectLst>
              </a:rPr>
              <a:t>מהגרי עבודה</a:t>
            </a:r>
          </a:p>
        </p:txBody>
      </p:sp>
      <p:pic>
        <p:nvPicPr>
          <p:cNvPr id="3" name="תמונה 2"/>
          <p:cNvPicPr>
            <a:picLocks noChangeAspect="1"/>
          </p:cNvPicPr>
          <p:nvPr/>
        </p:nvPicPr>
        <p:blipFill>
          <a:blip r:embed="rId2"/>
          <a:stretch>
            <a:fillRect/>
          </a:stretch>
        </p:blipFill>
        <p:spPr>
          <a:xfrm>
            <a:off x="4761185" y="130736"/>
            <a:ext cx="969144" cy="899919"/>
          </a:xfrm>
          <a:prstGeom prst="rect">
            <a:avLst/>
          </a:prstGeom>
        </p:spPr>
      </p:pic>
      <p:sp>
        <p:nvSpPr>
          <p:cNvPr id="4" name="מלבן 3"/>
          <p:cNvSpPr/>
          <p:nvPr/>
        </p:nvSpPr>
        <p:spPr>
          <a:xfrm>
            <a:off x="388882" y="1574012"/>
            <a:ext cx="11666482" cy="1938992"/>
          </a:xfrm>
          <a:prstGeom prst="rect">
            <a:avLst/>
          </a:prstGeom>
        </p:spPr>
        <p:txBody>
          <a:bodyPr wrap="square">
            <a:spAutoFit/>
          </a:bodyPr>
          <a:lstStyle/>
          <a:p>
            <a:r>
              <a:rPr lang="he-IL" sz="6000" b="1" dirty="0">
                <a:effectLst>
                  <a:outerShdw blurRad="38100" dist="38100" dir="2700000" algn="tl">
                    <a:srgbClr val="000000">
                      <a:alpha val="43137"/>
                    </a:srgbClr>
                  </a:outerShdw>
                </a:effectLst>
              </a:rPr>
              <a:t>מהגר עבודה שנשאר ללא אישור עבודה הופך לעובד לא חוקי</a:t>
            </a:r>
          </a:p>
        </p:txBody>
      </p:sp>
    </p:spTree>
    <p:extLst>
      <p:ext uri="{BB962C8B-B14F-4D97-AF65-F5344CB8AC3E}">
        <p14:creationId xmlns:p14="http://schemas.microsoft.com/office/powerpoint/2010/main" val="24023348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תרשים זרימה: תהליך 1"/>
          <p:cNvSpPr/>
          <p:nvPr/>
        </p:nvSpPr>
        <p:spPr>
          <a:xfrm>
            <a:off x="5486400" y="0"/>
            <a:ext cx="6705600" cy="1098331"/>
          </a:xfrm>
          <a:prstGeom prst="flowChartProcess">
            <a:avLst/>
          </a:prstGeom>
          <a:solidFill>
            <a:srgbClr val="AD83AD">
              <a:alpha val="84000"/>
            </a:srgbClr>
          </a:solidFill>
          <a:ln w="38100"/>
          <a:effectLst>
            <a:softEdge rad="31750"/>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8000" b="1" dirty="0">
                <a:solidFill>
                  <a:schemeClr val="tx2">
                    <a:lumMod val="40000"/>
                    <a:lumOff val="60000"/>
                  </a:schemeClr>
                </a:solidFill>
                <a:effectLst>
                  <a:outerShdw blurRad="38100" dist="38100" dir="2700000" algn="tl">
                    <a:srgbClr val="000000">
                      <a:alpha val="43137"/>
                    </a:srgbClr>
                  </a:outerShdw>
                </a:effectLst>
              </a:rPr>
              <a:t>מהגרי עבודה</a:t>
            </a:r>
          </a:p>
        </p:txBody>
      </p:sp>
      <p:pic>
        <p:nvPicPr>
          <p:cNvPr id="3" name="תמונה 2"/>
          <p:cNvPicPr>
            <a:picLocks noChangeAspect="1"/>
          </p:cNvPicPr>
          <p:nvPr/>
        </p:nvPicPr>
        <p:blipFill>
          <a:blip r:embed="rId3"/>
          <a:stretch>
            <a:fillRect/>
          </a:stretch>
        </p:blipFill>
        <p:spPr>
          <a:xfrm>
            <a:off x="5696606" y="99205"/>
            <a:ext cx="969144" cy="899919"/>
          </a:xfrm>
          <a:prstGeom prst="rect">
            <a:avLst/>
          </a:prstGeom>
        </p:spPr>
      </p:pic>
    </p:spTree>
    <p:extLst>
      <p:ext uri="{BB962C8B-B14F-4D97-AF65-F5344CB8AC3E}">
        <p14:creationId xmlns:p14="http://schemas.microsoft.com/office/powerpoint/2010/main" val="2843223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תרשים זרימה: תהליך 1"/>
          <p:cNvSpPr/>
          <p:nvPr/>
        </p:nvSpPr>
        <p:spPr>
          <a:xfrm>
            <a:off x="5486400" y="0"/>
            <a:ext cx="6705600" cy="1098331"/>
          </a:xfrm>
          <a:prstGeom prst="flowChartProcess">
            <a:avLst/>
          </a:prstGeom>
          <a:solidFill>
            <a:srgbClr val="AD83AD">
              <a:alpha val="84000"/>
            </a:srgbClr>
          </a:solidFill>
          <a:ln w="38100"/>
          <a:effectLst>
            <a:softEdge rad="31750"/>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8000" b="1" dirty="0">
                <a:solidFill>
                  <a:schemeClr val="tx2">
                    <a:lumMod val="40000"/>
                    <a:lumOff val="60000"/>
                  </a:schemeClr>
                </a:solidFill>
                <a:effectLst>
                  <a:outerShdw blurRad="38100" dist="38100" dir="2700000" algn="tl">
                    <a:srgbClr val="000000">
                      <a:alpha val="43137"/>
                    </a:srgbClr>
                  </a:outerShdw>
                </a:effectLst>
              </a:rPr>
              <a:t>מהגרי עבודה</a:t>
            </a:r>
          </a:p>
        </p:txBody>
      </p:sp>
      <p:pic>
        <p:nvPicPr>
          <p:cNvPr id="3" name="תמונה 2"/>
          <p:cNvPicPr>
            <a:picLocks noChangeAspect="1"/>
          </p:cNvPicPr>
          <p:nvPr/>
        </p:nvPicPr>
        <p:blipFill>
          <a:blip r:embed="rId3"/>
          <a:stretch>
            <a:fillRect/>
          </a:stretch>
        </p:blipFill>
        <p:spPr>
          <a:xfrm>
            <a:off x="5696606" y="99205"/>
            <a:ext cx="969144" cy="899919"/>
          </a:xfrm>
          <a:prstGeom prst="rect">
            <a:avLst/>
          </a:prstGeom>
        </p:spPr>
      </p:pic>
    </p:spTree>
    <p:extLst>
      <p:ext uri="{BB962C8B-B14F-4D97-AF65-F5344CB8AC3E}">
        <p14:creationId xmlns:p14="http://schemas.microsoft.com/office/powerpoint/2010/main" val="36656069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AD83AD">
            <a:alpha val="45000"/>
          </a:srgbClr>
        </a:solidFill>
        <a:effectLst/>
      </p:bgPr>
    </p:bg>
    <p:spTree>
      <p:nvGrpSpPr>
        <p:cNvPr id="1" name=""/>
        <p:cNvGrpSpPr/>
        <p:nvPr/>
      </p:nvGrpSpPr>
      <p:grpSpPr>
        <a:xfrm>
          <a:off x="0" y="0"/>
          <a:ext cx="0" cy="0"/>
          <a:chOff x="0" y="0"/>
          <a:chExt cx="0" cy="0"/>
        </a:xfrm>
      </p:grpSpPr>
      <p:sp>
        <p:nvSpPr>
          <p:cNvPr id="2" name="תרשים זרימה: תהליך 1"/>
          <p:cNvSpPr/>
          <p:nvPr/>
        </p:nvSpPr>
        <p:spPr>
          <a:xfrm>
            <a:off x="6789682" y="31531"/>
            <a:ext cx="4498427" cy="1098331"/>
          </a:xfrm>
          <a:prstGeom prst="flowChartProcess">
            <a:avLst/>
          </a:prstGeom>
          <a:solidFill>
            <a:srgbClr val="AD83AD">
              <a:alpha val="84000"/>
            </a:srgbClr>
          </a:solidFill>
          <a:ln w="38100"/>
          <a:effectLst>
            <a:softEdge rad="31750"/>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8000" b="1" dirty="0">
                <a:solidFill>
                  <a:schemeClr val="tx2">
                    <a:lumMod val="40000"/>
                    <a:lumOff val="60000"/>
                  </a:schemeClr>
                </a:solidFill>
                <a:effectLst>
                  <a:outerShdw blurRad="38100" dist="38100" dir="2700000" algn="tl">
                    <a:srgbClr val="000000">
                      <a:alpha val="43137"/>
                    </a:srgbClr>
                  </a:outerShdw>
                </a:effectLst>
              </a:rPr>
              <a:t>פליטים</a:t>
            </a:r>
          </a:p>
        </p:txBody>
      </p:sp>
      <p:pic>
        <p:nvPicPr>
          <p:cNvPr id="3" name="תמונה 2"/>
          <p:cNvPicPr>
            <a:picLocks noChangeAspect="1"/>
          </p:cNvPicPr>
          <p:nvPr/>
        </p:nvPicPr>
        <p:blipFill>
          <a:blip r:embed="rId2"/>
          <a:stretch>
            <a:fillRect/>
          </a:stretch>
        </p:blipFill>
        <p:spPr>
          <a:xfrm>
            <a:off x="6966166" y="130736"/>
            <a:ext cx="969144" cy="899919"/>
          </a:xfrm>
          <a:prstGeom prst="rect">
            <a:avLst/>
          </a:prstGeom>
        </p:spPr>
      </p:pic>
      <p:sp>
        <p:nvSpPr>
          <p:cNvPr id="5" name="מלבן 4"/>
          <p:cNvSpPr/>
          <p:nvPr/>
        </p:nvSpPr>
        <p:spPr>
          <a:xfrm>
            <a:off x="441435" y="2380622"/>
            <a:ext cx="11319641" cy="2123658"/>
          </a:xfrm>
          <a:prstGeom prst="rect">
            <a:avLst/>
          </a:prstGeom>
        </p:spPr>
        <p:txBody>
          <a:bodyPr wrap="square">
            <a:spAutoFit/>
          </a:bodyPr>
          <a:lstStyle/>
          <a:p>
            <a:r>
              <a:rPr lang="he-IL" sz="4400" b="1" dirty="0">
                <a:effectLst>
                  <a:outerShdw blurRad="38100" dist="38100" dir="2700000" algn="tl">
                    <a:srgbClr val="000000">
                      <a:alpha val="43137"/>
                    </a:srgbClr>
                  </a:outerShdw>
                </a:effectLst>
              </a:rPr>
              <a:t>פליט הוא מי שיש לו חשש מבוסס מפני רדיפה על רקע גזע, דת, לאום, השקפתו הפוליטית או השתייכותו לקבוצה חברתית מסוימת</a:t>
            </a:r>
          </a:p>
        </p:txBody>
      </p:sp>
    </p:spTree>
    <p:extLst>
      <p:ext uri="{BB962C8B-B14F-4D97-AF65-F5344CB8AC3E}">
        <p14:creationId xmlns:p14="http://schemas.microsoft.com/office/powerpoint/2010/main" val="19746004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תרשים זרימה: תהליך 1"/>
          <p:cNvSpPr/>
          <p:nvPr/>
        </p:nvSpPr>
        <p:spPr>
          <a:xfrm>
            <a:off x="8029903" y="31529"/>
            <a:ext cx="4162097" cy="1098331"/>
          </a:xfrm>
          <a:prstGeom prst="flowChartProcess">
            <a:avLst/>
          </a:prstGeom>
          <a:solidFill>
            <a:srgbClr val="AD83AD">
              <a:alpha val="84000"/>
            </a:srgbClr>
          </a:solidFill>
          <a:ln w="38100"/>
          <a:effectLst>
            <a:softEdge rad="31750"/>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8000" b="1" dirty="0">
                <a:solidFill>
                  <a:schemeClr val="tx2">
                    <a:lumMod val="40000"/>
                    <a:lumOff val="60000"/>
                  </a:schemeClr>
                </a:solidFill>
                <a:effectLst>
                  <a:outerShdw blurRad="38100" dist="38100" dir="2700000" algn="tl">
                    <a:srgbClr val="000000">
                      <a:alpha val="43137"/>
                    </a:srgbClr>
                  </a:outerShdw>
                </a:effectLst>
              </a:rPr>
              <a:t>פליטים</a:t>
            </a:r>
          </a:p>
        </p:txBody>
      </p:sp>
      <p:pic>
        <p:nvPicPr>
          <p:cNvPr id="3" name="תמונה 2"/>
          <p:cNvPicPr>
            <a:picLocks noChangeAspect="1"/>
          </p:cNvPicPr>
          <p:nvPr/>
        </p:nvPicPr>
        <p:blipFill>
          <a:blip r:embed="rId3"/>
          <a:stretch>
            <a:fillRect/>
          </a:stretch>
        </p:blipFill>
        <p:spPr>
          <a:xfrm>
            <a:off x="8206386" y="130734"/>
            <a:ext cx="969144" cy="899919"/>
          </a:xfrm>
          <a:prstGeom prst="rect">
            <a:avLst/>
          </a:prstGeom>
        </p:spPr>
      </p:pic>
    </p:spTree>
    <p:extLst>
      <p:ext uri="{BB962C8B-B14F-4D97-AF65-F5344CB8AC3E}">
        <p14:creationId xmlns:p14="http://schemas.microsoft.com/office/powerpoint/2010/main" val="909780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תרשים זרימה: תהליך 1"/>
          <p:cNvSpPr/>
          <p:nvPr/>
        </p:nvSpPr>
        <p:spPr>
          <a:xfrm>
            <a:off x="3195146" y="5759669"/>
            <a:ext cx="8607972" cy="1098331"/>
          </a:xfrm>
          <a:prstGeom prst="flowChartProcess">
            <a:avLst/>
          </a:prstGeom>
          <a:solidFill>
            <a:srgbClr val="AD83AD">
              <a:alpha val="84000"/>
            </a:srgbClr>
          </a:solidFill>
          <a:ln w="38100"/>
          <a:effectLst>
            <a:softEdge rad="31750"/>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8000" b="1" dirty="0">
                <a:solidFill>
                  <a:schemeClr val="tx2">
                    <a:lumMod val="40000"/>
                    <a:lumOff val="60000"/>
                  </a:schemeClr>
                </a:solidFill>
                <a:effectLst>
                  <a:outerShdw blurRad="38100" dist="38100" dir="2700000" algn="tl">
                    <a:srgbClr val="000000">
                      <a:alpha val="43137"/>
                    </a:srgbClr>
                  </a:outerShdw>
                </a:effectLst>
              </a:rPr>
              <a:t>שיעורי תמותה</a:t>
            </a:r>
          </a:p>
        </p:txBody>
      </p:sp>
      <p:pic>
        <p:nvPicPr>
          <p:cNvPr id="3" name="תמונה 2"/>
          <p:cNvPicPr>
            <a:picLocks noChangeAspect="1"/>
          </p:cNvPicPr>
          <p:nvPr/>
        </p:nvPicPr>
        <p:blipFill>
          <a:blip r:embed="rId3"/>
          <a:stretch>
            <a:fillRect/>
          </a:stretch>
        </p:blipFill>
        <p:spPr>
          <a:xfrm>
            <a:off x="3376084" y="5793677"/>
            <a:ext cx="1109568" cy="1030313"/>
          </a:xfrm>
          <a:prstGeom prst="rect">
            <a:avLst/>
          </a:prstGeom>
        </p:spPr>
      </p:pic>
    </p:spTree>
    <p:extLst>
      <p:ext uri="{BB962C8B-B14F-4D97-AF65-F5344CB8AC3E}">
        <p14:creationId xmlns:p14="http://schemas.microsoft.com/office/powerpoint/2010/main" val="21950347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תרשים זרימה: תהליך 1"/>
          <p:cNvSpPr/>
          <p:nvPr/>
        </p:nvSpPr>
        <p:spPr>
          <a:xfrm>
            <a:off x="8029903" y="31529"/>
            <a:ext cx="4162097" cy="1098331"/>
          </a:xfrm>
          <a:prstGeom prst="flowChartProcess">
            <a:avLst/>
          </a:prstGeom>
          <a:solidFill>
            <a:srgbClr val="AD83AD">
              <a:alpha val="84000"/>
            </a:srgbClr>
          </a:solidFill>
          <a:ln w="38100"/>
          <a:effectLst>
            <a:softEdge rad="31750"/>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8000" b="1" dirty="0">
                <a:solidFill>
                  <a:schemeClr val="tx2">
                    <a:lumMod val="40000"/>
                    <a:lumOff val="60000"/>
                  </a:schemeClr>
                </a:solidFill>
                <a:effectLst>
                  <a:outerShdw blurRad="38100" dist="38100" dir="2700000" algn="tl">
                    <a:srgbClr val="000000">
                      <a:alpha val="43137"/>
                    </a:srgbClr>
                  </a:outerShdw>
                </a:effectLst>
              </a:rPr>
              <a:t>פליטים</a:t>
            </a:r>
          </a:p>
        </p:txBody>
      </p:sp>
      <p:pic>
        <p:nvPicPr>
          <p:cNvPr id="3" name="תמונה 2"/>
          <p:cNvPicPr>
            <a:picLocks noChangeAspect="1"/>
          </p:cNvPicPr>
          <p:nvPr/>
        </p:nvPicPr>
        <p:blipFill>
          <a:blip r:embed="rId3"/>
          <a:stretch>
            <a:fillRect/>
          </a:stretch>
        </p:blipFill>
        <p:spPr>
          <a:xfrm>
            <a:off x="8206386" y="130734"/>
            <a:ext cx="969144" cy="899919"/>
          </a:xfrm>
          <a:prstGeom prst="rect">
            <a:avLst/>
          </a:prstGeom>
        </p:spPr>
      </p:pic>
    </p:spTree>
    <p:extLst>
      <p:ext uri="{BB962C8B-B14F-4D97-AF65-F5344CB8AC3E}">
        <p14:creationId xmlns:p14="http://schemas.microsoft.com/office/powerpoint/2010/main" val="32603053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תרשים זרימה: תהליך 1"/>
          <p:cNvSpPr/>
          <p:nvPr/>
        </p:nvSpPr>
        <p:spPr>
          <a:xfrm>
            <a:off x="5295900" y="31529"/>
            <a:ext cx="6896101" cy="1098331"/>
          </a:xfrm>
          <a:prstGeom prst="flowChartProcess">
            <a:avLst/>
          </a:prstGeom>
          <a:solidFill>
            <a:srgbClr val="AD83AD">
              <a:alpha val="84000"/>
            </a:srgbClr>
          </a:solidFill>
          <a:ln w="38100"/>
          <a:effectLst>
            <a:softEdge rad="31750"/>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8000" b="1" dirty="0">
                <a:solidFill>
                  <a:schemeClr val="tx2">
                    <a:lumMod val="40000"/>
                    <a:lumOff val="60000"/>
                  </a:schemeClr>
                </a:solidFill>
                <a:effectLst>
                  <a:outerShdw blurRad="38100" dist="38100" dir="2700000" algn="tl">
                    <a:srgbClr val="000000">
                      <a:alpha val="43137"/>
                    </a:srgbClr>
                  </a:outerShdw>
                </a:effectLst>
              </a:rPr>
              <a:t>בריחת מוחות</a:t>
            </a:r>
          </a:p>
        </p:txBody>
      </p:sp>
      <p:pic>
        <p:nvPicPr>
          <p:cNvPr id="3" name="תמונה 2"/>
          <p:cNvPicPr>
            <a:picLocks noChangeAspect="1"/>
          </p:cNvPicPr>
          <p:nvPr/>
        </p:nvPicPr>
        <p:blipFill>
          <a:blip r:embed="rId3"/>
          <a:stretch>
            <a:fillRect/>
          </a:stretch>
        </p:blipFill>
        <p:spPr>
          <a:xfrm>
            <a:off x="5520336" y="130734"/>
            <a:ext cx="969144" cy="899919"/>
          </a:xfrm>
          <a:prstGeom prst="rect">
            <a:avLst/>
          </a:prstGeom>
        </p:spPr>
      </p:pic>
      <p:sp>
        <p:nvSpPr>
          <p:cNvPr id="4" name="מלבן 3"/>
          <p:cNvSpPr/>
          <p:nvPr/>
        </p:nvSpPr>
        <p:spPr>
          <a:xfrm rot="10800000" flipV="1">
            <a:off x="262759" y="1229065"/>
            <a:ext cx="9606455" cy="34894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6000" b="1" dirty="0">
                <a:solidFill>
                  <a:schemeClr val="accent4">
                    <a:lumMod val="40000"/>
                    <a:lumOff val="60000"/>
                  </a:schemeClr>
                </a:solidFill>
                <a:effectLst>
                  <a:outerShdw blurRad="38100" dist="38100" dir="2700000" algn="tl">
                    <a:srgbClr val="000000">
                      <a:alpha val="43137"/>
                    </a:srgbClr>
                  </a:outerShdw>
                </a:effectLst>
              </a:rPr>
              <a:t>מעבר של אוכלוסייה משכילה כמו: רופאים, מהנדסים, חוקרים למדינה מפותחת בכדי להרוויח יותר כסף</a:t>
            </a:r>
          </a:p>
        </p:txBody>
      </p:sp>
    </p:spTree>
    <p:extLst>
      <p:ext uri="{BB962C8B-B14F-4D97-AF65-F5344CB8AC3E}">
        <p14:creationId xmlns:p14="http://schemas.microsoft.com/office/powerpoint/2010/main" val="18313689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תרשים זרימה: תהליך 1"/>
          <p:cNvSpPr/>
          <p:nvPr/>
        </p:nvSpPr>
        <p:spPr>
          <a:xfrm>
            <a:off x="5295900" y="31529"/>
            <a:ext cx="6896101" cy="1098331"/>
          </a:xfrm>
          <a:prstGeom prst="flowChartProcess">
            <a:avLst/>
          </a:prstGeom>
          <a:solidFill>
            <a:srgbClr val="AD83AD">
              <a:alpha val="84000"/>
            </a:srgbClr>
          </a:solidFill>
          <a:ln w="38100"/>
          <a:effectLst>
            <a:softEdge rad="31750"/>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8000" b="1" dirty="0">
                <a:solidFill>
                  <a:schemeClr val="tx2">
                    <a:lumMod val="40000"/>
                    <a:lumOff val="60000"/>
                  </a:schemeClr>
                </a:solidFill>
                <a:effectLst>
                  <a:outerShdw blurRad="38100" dist="38100" dir="2700000" algn="tl">
                    <a:srgbClr val="000000">
                      <a:alpha val="43137"/>
                    </a:srgbClr>
                  </a:outerShdw>
                </a:effectLst>
              </a:rPr>
              <a:t>בריחת מוחות</a:t>
            </a:r>
          </a:p>
        </p:txBody>
      </p:sp>
      <p:pic>
        <p:nvPicPr>
          <p:cNvPr id="3" name="תמונה 2"/>
          <p:cNvPicPr>
            <a:picLocks noChangeAspect="1"/>
          </p:cNvPicPr>
          <p:nvPr/>
        </p:nvPicPr>
        <p:blipFill>
          <a:blip r:embed="rId3"/>
          <a:stretch>
            <a:fillRect/>
          </a:stretch>
        </p:blipFill>
        <p:spPr>
          <a:xfrm>
            <a:off x="5520336" y="130734"/>
            <a:ext cx="969144" cy="899919"/>
          </a:xfrm>
          <a:prstGeom prst="rect">
            <a:avLst/>
          </a:prstGeom>
        </p:spPr>
      </p:pic>
    </p:spTree>
    <p:extLst>
      <p:ext uri="{BB962C8B-B14F-4D97-AF65-F5344CB8AC3E}">
        <p14:creationId xmlns:p14="http://schemas.microsoft.com/office/powerpoint/2010/main" val="27140103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תרשים זרימה: תהליך 1"/>
          <p:cNvSpPr/>
          <p:nvPr/>
        </p:nvSpPr>
        <p:spPr>
          <a:xfrm>
            <a:off x="5295900" y="31529"/>
            <a:ext cx="6896101" cy="1098331"/>
          </a:xfrm>
          <a:prstGeom prst="flowChartProcess">
            <a:avLst/>
          </a:prstGeom>
          <a:solidFill>
            <a:srgbClr val="AD83AD">
              <a:alpha val="84000"/>
            </a:srgbClr>
          </a:solidFill>
          <a:ln w="38100"/>
          <a:effectLst>
            <a:softEdge rad="31750"/>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8000" b="1" dirty="0">
                <a:solidFill>
                  <a:schemeClr val="tx2">
                    <a:lumMod val="40000"/>
                    <a:lumOff val="60000"/>
                  </a:schemeClr>
                </a:solidFill>
                <a:effectLst>
                  <a:outerShdw blurRad="38100" dist="38100" dir="2700000" algn="tl">
                    <a:srgbClr val="000000">
                      <a:alpha val="43137"/>
                    </a:srgbClr>
                  </a:outerShdw>
                </a:effectLst>
              </a:rPr>
              <a:t>בריחת מוחות</a:t>
            </a:r>
          </a:p>
        </p:txBody>
      </p:sp>
      <p:pic>
        <p:nvPicPr>
          <p:cNvPr id="3" name="תמונה 2"/>
          <p:cNvPicPr>
            <a:picLocks noChangeAspect="1"/>
          </p:cNvPicPr>
          <p:nvPr/>
        </p:nvPicPr>
        <p:blipFill>
          <a:blip r:embed="rId3"/>
          <a:stretch>
            <a:fillRect/>
          </a:stretch>
        </p:blipFill>
        <p:spPr>
          <a:xfrm>
            <a:off x="5520336" y="130734"/>
            <a:ext cx="969144" cy="899919"/>
          </a:xfrm>
          <a:prstGeom prst="rect">
            <a:avLst/>
          </a:prstGeom>
        </p:spPr>
      </p:pic>
    </p:spTree>
    <p:extLst>
      <p:ext uri="{BB962C8B-B14F-4D97-AF65-F5344CB8AC3E}">
        <p14:creationId xmlns:p14="http://schemas.microsoft.com/office/powerpoint/2010/main" val="1751902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AD83AD">
            <a:alpha val="45000"/>
          </a:srgbClr>
        </a:solidFill>
        <a:effectLst/>
      </p:bgPr>
    </p:bg>
    <p:spTree>
      <p:nvGrpSpPr>
        <p:cNvPr id="1" name=""/>
        <p:cNvGrpSpPr/>
        <p:nvPr/>
      </p:nvGrpSpPr>
      <p:grpSpPr>
        <a:xfrm>
          <a:off x="0" y="0"/>
          <a:ext cx="0" cy="0"/>
          <a:chOff x="0" y="0"/>
          <a:chExt cx="0" cy="0"/>
        </a:xfrm>
      </p:grpSpPr>
      <p:sp>
        <p:nvSpPr>
          <p:cNvPr id="2" name="תרשים זרימה: תהליך 1"/>
          <p:cNvSpPr/>
          <p:nvPr/>
        </p:nvSpPr>
        <p:spPr>
          <a:xfrm>
            <a:off x="7210097" y="31531"/>
            <a:ext cx="4078012" cy="1098331"/>
          </a:xfrm>
          <a:prstGeom prst="flowChartProcess">
            <a:avLst/>
          </a:prstGeom>
          <a:solidFill>
            <a:srgbClr val="AD83AD">
              <a:alpha val="84000"/>
            </a:srgbClr>
          </a:solidFill>
          <a:ln w="38100"/>
          <a:effectLst>
            <a:softEdge rad="31750"/>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8000" b="1" dirty="0">
                <a:solidFill>
                  <a:schemeClr val="tx2">
                    <a:lumMod val="40000"/>
                    <a:lumOff val="60000"/>
                  </a:schemeClr>
                </a:solidFill>
                <a:effectLst>
                  <a:outerShdw blurRad="38100" dist="38100" dir="2700000" algn="tl">
                    <a:srgbClr val="000000">
                      <a:alpha val="43137"/>
                    </a:srgbClr>
                  </a:outerShdw>
                </a:effectLst>
              </a:rPr>
              <a:t>הגירה</a:t>
            </a:r>
          </a:p>
        </p:txBody>
      </p:sp>
      <p:pic>
        <p:nvPicPr>
          <p:cNvPr id="6" name="תמונה 5"/>
          <p:cNvPicPr>
            <a:picLocks noChangeAspect="1"/>
          </p:cNvPicPr>
          <p:nvPr/>
        </p:nvPicPr>
        <p:blipFill>
          <a:blip r:embed="rId2"/>
          <a:stretch>
            <a:fillRect/>
          </a:stretch>
        </p:blipFill>
        <p:spPr>
          <a:xfrm>
            <a:off x="7504386" y="128491"/>
            <a:ext cx="904409" cy="904409"/>
          </a:xfrm>
          <a:prstGeom prst="rect">
            <a:avLst/>
          </a:prstGeom>
        </p:spPr>
      </p:pic>
      <p:sp>
        <p:nvSpPr>
          <p:cNvPr id="4" name="מלבן 3"/>
          <p:cNvSpPr/>
          <p:nvPr/>
        </p:nvSpPr>
        <p:spPr>
          <a:xfrm>
            <a:off x="1373198" y="2088196"/>
            <a:ext cx="8230395" cy="830997"/>
          </a:xfrm>
          <a:prstGeom prst="rect">
            <a:avLst/>
          </a:prstGeom>
        </p:spPr>
        <p:txBody>
          <a:bodyPr wrap="none">
            <a:spAutoFit/>
          </a:bodyPr>
          <a:lstStyle/>
          <a:p>
            <a:r>
              <a:rPr lang="en-US" sz="4800" b="1" dirty="0">
                <a:effectLst>
                  <a:outerShdw blurRad="38100" dist="38100" dir="2700000" algn="tl">
                    <a:srgbClr val="000000">
                      <a:alpha val="43137"/>
                    </a:srgbClr>
                  </a:outerShdw>
                </a:effectLst>
                <a:hlinkClick r:id="rId3"/>
              </a:rPr>
              <a:t>https://youtu.be/V9o6I6xSQrw</a:t>
            </a:r>
            <a:endParaRPr lang="he-IL" sz="4800" b="1" dirty="0">
              <a:effectLst>
                <a:outerShdw blurRad="38100" dist="38100" dir="2700000" algn="tl">
                  <a:srgbClr val="000000">
                    <a:alpha val="43137"/>
                  </a:srgbClr>
                </a:outerShdw>
              </a:effectLst>
            </a:endParaRPr>
          </a:p>
        </p:txBody>
      </p:sp>
      <p:sp>
        <p:nvSpPr>
          <p:cNvPr id="7" name="מלבן 6"/>
          <p:cNvSpPr/>
          <p:nvPr/>
        </p:nvSpPr>
        <p:spPr>
          <a:xfrm>
            <a:off x="1373198" y="3254844"/>
            <a:ext cx="8230395" cy="830997"/>
          </a:xfrm>
          <a:prstGeom prst="rect">
            <a:avLst/>
          </a:prstGeom>
        </p:spPr>
        <p:txBody>
          <a:bodyPr wrap="square">
            <a:spAutoFit/>
          </a:bodyPr>
          <a:lstStyle/>
          <a:p>
            <a:r>
              <a:rPr lang="en-US" sz="4800" b="1" dirty="0">
                <a:effectLst>
                  <a:outerShdw blurRad="38100" dist="38100" dir="2700000" algn="tl">
                    <a:srgbClr val="000000">
                      <a:alpha val="43137"/>
                    </a:srgbClr>
                  </a:outerShdw>
                </a:effectLst>
                <a:hlinkClick r:id="rId4"/>
              </a:rPr>
              <a:t>https://youtu.be/P9nAVStEFPI</a:t>
            </a:r>
            <a:endParaRPr lang="he-IL"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80690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D83AD">
            <a:alpha val="45000"/>
          </a:srgbClr>
        </a:solidFill>
        <a:effectLst/>
      </p:bgPr>
    </p:bg>
    <p:spTree>
      <p:nvGrpSpPr>
        <p:cNvPr id="1" name=""/>
        <p:cNvGrpSpPr/>
        <p:nvPr/>
      </p:nvGrpSpPr>
      <p:grpSpPr>
        <a:xfrm>
          <a:off x="0" y="0"/>
          <a:ext cx="0" cy="0"/>
          <a:chOff x="0" y="0"/>
          <a:chExt cx="0" cy="0"/>
        </a:xfrm>
      </p:grpSpPr>
      <p:sp>
        <p:nvSpPr>
          <p:cNvPr id="2" name="תרשים זרימה: תהליך 1"/>
          <p:cNvSpPr/>
          <p:nvPr/>
        </p:nvSpPr>
        <p:spPr>
          <a:xfrm>
            <a:off x="3216166" y="5759669"/>
            <a:ext cx="8975834" cy="1098331"/>
          </a:xfrm>
          <a:prstGeom prst="flowChartProcess">
            <a:avLst/>
          </a:prstGeom>
          <a:solidFill>
            <a:srgbClr val="AD83AD">
              <a:alpha val="84000"/>
            </a:srgbClr>
          </a:solidFill>
          <a:ln w="38100"/>
          <a:effectLst>
            <a:softEdge rad="31750"/>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8000" b="1" dirty="0">
                <a:solidFill>
                  <a:schemeClr val="tx2">
                    <a:lumMod val="40000"/>
                    <a:lumOff val="60000"/>
                  </a:schemeClr>
                </a:solidFill>
                <a:effectLst>
                  <a:outerShdw blurRad="38100" dist="38100" dir="2700000" algn="tl">
                    <a:srgbClr val="000000">
                      <a:alpha val="43137"/>
                    </a:srgbClr>
                  </a:outerShdw>
                </a:effectLst>
              </a:rPr>
              <a:t>שיעורי תמותה</a:t>
            </a:r>
          </a:p>
        </p:txBody>
      </p:sp>
      <p:sp>
        <p:nvSpPr>
          <p:cNvPr id="4" name="מלבן 3"/>
          <p:cNvSpPr/>
          <p:nvPr/>
        </p:nvSpPr>
        <p:spPr>
          <a:xfrm>
            <a:off x="515007" y="1168201"/>
            <a:ext cx="11288110" cy="3170099"/>
          </a:xfrm>
          <a:prstGeom prst="rect">
            <a:avLst/>
          </a:prstGeom>
        </p:spPr>
        <p:txBody>
          <a:bodyPr wrap="square">
            <a:spAutoFit/>
          </a:bodyPr>
          <a:lstStyle/>
          <a:p>
            <a:r>
              <a:rPr lang="he-IL" sz="4000" b="1" dirty="0">
                <a:effectLst>
                  <a:outerShdw blurRad="38100" dist="38100" dir="2700000" algn="tl">
                    <a:srgbClr val="000000">
                      <a:alpha val="43137"/>
                    </a:srgbClr>
                  </a:outerShdw>
                </a:effectLst>
              </a:rPr>
              <a:t>שיעור תמותה הוא מדד למספר מקרי המוות המתרחשים באוכלוסייה מוגדרת, וזאת ביחס לגודל אותה אוכלוסייה וביחידת זמן קבועה. בדרך כלל מבטאים שיעורי תמותה במספר מקרי המוות לכל 1000 איש, בשנה אחת</a:t>
            </a:r>
          </a:p>
        </p:txBody>
      </p:sp>
      <p:pic>
        <p:nvPicPr>
          <p:cNvPr id="3" name="תמונה 2"/>
          <p:cNvPicPr>
            <a:picLocks noChangeAspect="1"/>
          </p:cNvPicPr>
          <p:nvPr/>
        </p:nvPicPr>
        <p:blipFill>
          <a:blip r:embed="rId2"/>
          <a:stretch>
            <a:fillRect/>
          </a:stretch>
        </p:blipFill>
        <p:spPr>
          <a:xfrm>
            <a:off x="3439147" y="5759669"/>
            <a:ext cx="1109568" cy="1030313"/>
          </a:xfrm>
          <a:prstGeom prst="rect">
            <a:avLst/>
          </a:prstGeom>
        </p:spPr>
      </p:pic>
    </p:spTree>
    <p:extLst>
      <p:ext uri="{BB962C8B-B14F-4D97-AF65-F5344CB8AC3E}">
        <p14:creationId xmlns:p14="http://schemas.microsoft.com/office/powerpoint/2010/main" val="234715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תרשים זרימה: תהליך 1"/>
          <p:cNvSpPr/>
          <p:nvPr/>
        </p:nvSpPr>
        <p:spPr>
          <a:xfrm>
            <a:off x="5665076" y="0"/>
            <a:ext cx="6526924" cy="1098331"/>
          </a:xfrm>
          <a:prstGeom prst="flowChartProcess">
            <a:avLst/>
          </a:prstGeom>
          <a:solidFill>
            <a:srgbClr val="AD83AD">
              <a:alpha val="84000"/>
            </a:srgbClr>
          </a:solidFill>
          <a:ln w="38100"/>
          <a:effectLst>
            <a:softEdge rad="31750"/>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8000" b="1" dirty="0">
                <a:solidFill>
                  <a:schemeClr val="tx2">
                    <a:lumMod val="40000"/>
                    <a:lumOff val="60000"/>
                  </a:schemeClr>
                </a:solidFill>
                <a:effectLst>
                  <a:outerShdw blurRad="38100" dist="38100" dir="2700000" algn="tl">
                    <a:srgbClr val="000000">
                      <a:alpha val="43137"/>
                    </a:srgbClr>
                  </a:outerShdw>
                </a:effectLst>
              </a:rPr>
              <a:t>ריבוי טבעי</a:t>
            </a:r>
          </a:p>
        </p:txBody>
      </p:sp>
      <p:pic>
        <p:nvPicPr>
          <p:cNvPr id="3" name="תמונה 2"/>
          <p:cNvPicPr>
            <a:picLocks noChangeAspect="1"/>
          </p:cNvPicPr>
          <p:nvPr/>
        </p:nvPicPr>
        <p:blipFill>
          <a:blip r:embed="rId3"/>
          <a:stretch>
            <a:fillRect/>
          </a:stretch>
        </p:blipFill>
        <p:spPr>
          <a:xfrm>
            <a:off x="5833241" y="0"/>
            <a:ext cx="972934" cy="1030313"/>
          </a:xfrm>
          <a:prstGeom prst="rect">
            <a:avLst/>
          </a:prstGeom>
        </p:spPr>
      </p:pic>
    </p:spTree>
    <p:extLst>
      <p:ext uri="{BB962C8B-B14F-4D97-AF65-F5344CB8AC3E}">
        <p14:creationId xmlns:p14="http://schemas.microsoft.com/office/powerpoint/2010/main" val="3663904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AD83AD">
            <a:alpha val="45000"/>
          </a:srgbClr>
        </a:solidFill>
        <a:effectLst/>
      </p:bgPr>
    </p:bg>
    <p:spTree>
      <p:nvGrpSpPr>
        <p:cNvPr id="1" name=""/>
        <p:cNvGrpSpPr/>
        <p:nvPr/>
      </p:nvGrpSpPr>
      <p:grpSpPr>
        <a:xfrm>
          <a:off x="0" y="0"/>
          <a:ext cx="0" cy="0"/>
          <a:chOff x="0" y="0"/>
          <a:chExt cx="0" cy="0"/>
        </a:xfrm>
      </p:grpSpPr>
      <p:sp>
        <p:nvSpPr>
          <p:cNvPr id="2" name="תרשים זרימה: תהליך 1"/>
          <p:cNvSpPr/>
          <p:nvPr/>
        </p:nvSpPr>
        <p:spPr>
          <a:xfrm>
            <a:off x="1" y="5759669"/>
            <a:ext cx="7430814" cy="1098331"/>
          </a:xfrm>
          <a:prstGeom prst="flowChartProcess">
            <a:avLst/>
          </a:prstGeom>
          <a:solidFill>
            <a:srgbClr val="AD83AD">
              <a:alpha val="84000"/>
            </a:srgbClr>
          </a:solidFill>
          <a:ln w="38100"/>
          <a:effectLst>
            <a:softEdge rad="31750"/>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8000" b="1" dirty="0">
                <a:solidFill>
                  <a:schemeClr val="tx2">
                    <a:lumMod val="40000"/>
                    <a:lumOff val="60000"/>
                  </a:schemeClr>
                </a:solidFill>
                <a:effectLst>
                  <a:outerShdw blurRad="38100" dist="38100" dir="2700000" algn="tl">
                    <a:srgbClr val="000000">
                      <a:alpha val="43137"/>
                    </a:srgbClr>
                  </a:outerShdw>
                </a:effectLst>
              </a:rPr>
              <a:t>ריבוי טבעי</a:t>
            </a:r>
          </a:p>
        </p:txBody>
      </p:sp>
      <p:sp>
        <p:nvSpPr>
          <p:cNvPr id="3" name="מלבן 2"/>
          <p:cNvSpPr/>
          <p:nvPr/>
        </p:nvSpPr>
        <p:spPr>
          <a:xfrm>
            <a:off x="451945" y="998484"/>
            <a:ext cx="11540357" cy="3170099"/>
          </a:xfrm>
          <a:prstGeom prst="rect">
            <a:avLst/>
          </a:prstGeom>
        </p:spPr>
        <p:txBody>
          <a:bodyPr wrap="square">
            <a:spAutoFit/>
          </a:bodyPr>
          <a:lstStyle/>
          <a:p>
            <a:r>
              <a:rPr lang="he-IL" sz="4000" b="1" dirty="0">
                <a:effectLst>
                  <a:outerShdw blurRad="38100" dist="38100" dir="2700000" algn="tl">
                    <a:srgbClr val="000000">
                      <a:alpha val="43137"/>
                    </a:srgbClr>
                  </a:outerShdw>
                </a:effectLst>
              </a:rPr>
              <a:t>ריבוי טבעי הוא מדד המתייחס לגידול במספר האנשים במקום מסוים כתוצאה מנתוני ילודה ותמותה של האוכלוסייה. את שיעור הריבוי הטבעי מחשבים על ידי מציאת ההפרש בין מספר הנולדים למספר הנפטרים באוכלוסייה במהלך תקופה מסוימת</a:t>
            </a:r>
          </a:p>
        </p:txBody>
      </p:sp>
      <p:pic>
        <p:nvPicPr>
          <p:cNvPr id="4" name="תמונה 3"/>
          <p:cNvPicPr>
            <a:picLocks noChangeAspect="1"/>
          </p:cNvPicPr>
          <p:nvPr/>
        </p:nvPicPr>
        <p:blipFill>
          <a:blip r:embed="rId2"/>
          <a:stretch>
            <a:fillRect/>
          </a:stretch>
        </p:blipFill>
        <p:spPr>
          <a:xfrm>
            <a:off x="286043" y="5759669"/>
            <a:ext cx="1109568" cy="1030313"/>
          </a:xfrm>
          <a:prstGeom prst="rect">
            <a:avLst/>
          </a:prstGeom>
        </p:spPr>
      </p:pic>
    </p:spTree>
    <p:extLst>
      <p:ext uri="{BB962C8B-B14F-4D97-AF65-F5344CB8AC3E}">
        <p14:creationId xmlns:p14="http://schemas.microsoft.com/office/powerpoint/2010/main" val="1275008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תרשים זרימה: תהליך 1"/>
          <p:cNvSpPr/>
          <p:nvPr/>
        </p:nvSpPr>
        <p:spPr>
          <a:xfrm>
            <a:off x="4740167" y="5759669"/>
            <a:ext cx="7451834" cy="1098331"/>
          </a:xfrm>
          <a:prstGeom prst="flowChartProcess">
            <a:avLst/>
          </a:prstGeom>
          <a:solidFill>
            <a:srgbClr val="AD83AD">
              <a:alpha val="84000"/>
            </a:srgbClr>
          </a:solidFill>
          <a:ln w="38100"/>
          <a:effectLst>
            <a:softEdge rad="31750"/>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8000" b="1" dirty="0">
                <a:solidFill>
                  <a:schemeClr val="tx2">
                    <a:lumMod val="40000"/>
                    <a:lumOff val="60000"/>
                  </a:schemeClr>
                </a:solidFill>
                <a:effectLst>
                  <a:outerShdw blurRad="38100" dist="38100" dir="2700000" algn="tl">
                    <a:srgbClr val="000000">
                      <a:alpha val="43137"/>
                    </a:srgbClr>
                  </a:outerShdw>
                </a:effectLst>
              </a:rPr>
              <a:t>תוחלת חיים</a:t>
            </a:r>
          </a:p>
        </p:txBody>
      </p:sp>
      <p:pic>
        <p:nvPicPr>
          <p:cNvPr id="4" name="תמונה 3"/>
          <p:cNvPicPr>
            <a:picLocks noChangeAspect="1"/>
          </p:cNvPicPr>
          <p:nvPr/>
        </p:nvPicPr>
        <p:blipFill>
          <a:blip r:embed="rId3"/>
          <a:stretch>
            <a:fillRect/>
          </a:stretch>
        </p:blipFill>
        <p:spPr>
          <a:xfrm>
            <a:off x="4879065" y="5793677"/>
            <a:ext cx="1109568" cy="1030313"/>
          </a:xfrm>
          <a:prstGeom prst="rect">
            <a:avLst/>
          </a:prstGeom>
        </p:spPr>
      </p:pic>
    </p:spTree>
    <p:extLst>
      <p:ext uri="{BB962C8B-B14F-4D97-AF65-F5344CB8AC3E}">
        <p14:creationId xmlns:p14="http://schemas.microsoft.com/office/powerpoint/2010/main" val="3690935989"/>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248</TotalTime>
  <Words>679</Words>
  <Application>Microsoft Office PowerPoint</Application>
  <PresentationFormat>מסך רחב</PresentationFormat>
  <Paragraphs>102</Paragraphs>
  <Slides>54</Slides>
  <Notes>0</Notes>
  <HiddenSlides>0</HiddenSlides>
  <MMClips>0</MMClips>
  <ScaleCrop>false</ScaleCrop>
  <HeadingPairs>
    <vt:vector size="6" baseType="variant">
      <vt:variant>
        <vt:lpstr>גופנים בשימוש</vt:lpstr>
      </vt:variant>
      <vt:variant>
        <vt:i4>3</vt:i4>
      </vt:variant>
      <vt:variant>
        <vt:lpstr>ערכת נושא</vt:lpstr>
      </vt:variant>
      <vt:variant>
        <vt:i4>1</vt:i4>
      </vt:variant>
      <vt:variant>
        <vt:lpstr>כותרות שקופיות</vt:lpstr>
      </vt:variant>
      <vt:variant>
        <vt:i4>54</vt:i4>
      </vt:variant>
    </vt:vector>
  </HeadingPairs>
  <TitlesOfParts>
    <vt:vector size="58" baseType="lpstr">
      <vt:lpstr>Arial</vt:lpstr>
      <vt:lpstr>Calibri</vt:lpstr>
      <vt:lpstr>Calibri Light</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Yaron'S Team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lenovo</dc:creator>
  <cp:lastModifiedBy>HP</cp:lastModifiedBy>
  <cp:revision>61</cp:revision>
  <dcterms:created xsi:type="dcterms:W3CDTF">2020-04-16T15:21:49Z</dcterms:created>
  <dcterms:modified xsi:type="dcterms:W3CDTF">2022-02-24T18:58:42Z</dcterms:modified>
</cp:coreProperties>
</file>